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57" r:id="rId3"/>
    <p:sldId id="262" r:id="rId4"/>
    <p:sldId id="258" r:id="rId5"/>
    <p:sldId id="263" r:id="rId6"/>
    <p:sldId id="259" r:id="rId7"/>
    <p:sldId id="260" r:id="rId8"/>
    <p:sldId id="261" r:id="rId9"/>
    <p:sldId id="264" r:id="rId10"/>
    <p:sldId id="265" r:id="rId11"/>
    <p:sldId id="266" r:id="rId12"/>
    <p:sldId id="267" r:id="rId13"/>
    <p:sldId id="268" r:id="rId14"/>
    <p:sldId id="269" r:id="rId15"/>
    <p:sldId id="270" r:id="rId16"/>
    <p:sldId id="271" r:id="rId17"/>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71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28416A15-A2B2-8644-B34E-054CDCD360FE}" type="datetimeFigureOut">
              <a:rPr lang="en-US" smtClean="0"/>
              <a:t>12/3/12</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E65FA95-8C65-0C41-8EFA-D765EEA3F169}" type="slidenum">
              <a:rPr lang="en-US" smtClean="0"/>
              <a:t>‹#›</a:t>
            </a:fld>
            <a:endParaRPr lang="en-US"/>
          </a:p>
        </p:txBody>
      </p:sp>
    </p:spTree>
    <p:extLst>
      <p:ext uri="{BB962C8B-B14F-4D97-AF65-F5344CB8AC3E}">
        <p14:creationId xmlns:p14="http://schemas.microsoft.com/office/powerpoint/2010/main" val="1759018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640B73A-38FD-774C-9BE7-A3193DE7B4CE}" type="datetimeFigureOut">
              <a:rPr lang="en-US" smtClean="0"/>
              <a:t>12/3/12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F230AB8-7332-B348-9365-5835DC637C74}" type="slidenum">
              <a:rPr lang="en-US" smtClean="0"/>
              <a:t>‹#›</a:t>
            </a:fld>
            <a:endParaRPr lang="en-US"/>
          </a:p>
        </p:txBody>
      </p:sp>
    </p:spTree>
    <p:extLst>
      <p:ext uri="{BB962C8B-B14F-4D97-AF65-F5344CB8AC3E}">
        <p14:creationId xmlns:p14="http://schemas.microsoft.com/office/powerpoint/2010/main" val="42654776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BE1EA4-126E-6A45-AEC9-F36C2FB3532C}" type="datetime1">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D872-7022-C74A-B53C-DCAF6ADC153A}"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BD40A6-74CF-3949-B750-4BCC58B58C80}" type="datetime1">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5C4D75-164B-0840-A80E-798487A323BA}" type="datetime1">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05450-88A9-F041-9AEA-7C9B01629D09}" type="datetime1">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934ABB-6381-5D47-AB20-A5EA820B954D}" type="datetime1">
              <a:rPr lang="en-US" smtClean="0"/>
              <a:t>12/3/12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ED872-7022-C74A-B53C-DCAF6ADC153A}"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391393-EEDC-A243-BEF1-68C1B59C177D}" type="datetime1">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78517F-2E59-2941-B491-067F3E29012C}" type="datetime1">
              <a:rPr lang="en-US" smtClean="0"/>
              <a:t>12/3/12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ED872-7022-C74A-B53C-DCAF6ADC153A}"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A748E0-DD23-6943-8B0C-EC485D8A027F}" type="datetime1">
              <a:rPr lang="en-US" smtClean="0"/>
              <a:t>12/3/12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AE5D96-3CA7-E54E-95F6-AD4DDBF58F73}" type="datetime1">
              <a:rPr lang="en-US" smtClean="0"/>
              <a:t>12/3/12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DA0FD-3D2F-F14B-B6DD-B89DEECE8EB9}" type="datetime1">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D872-7022-C74A-B53C-DCAF6ADC153A}"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A63AA9-BA14-2A4C-BADF-00BCCDAA9678}" type="datetime1">
              <a:rPr lang="en-US" smtClean="0"/>
              <a:t>12/3/12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ED872-7022-C74A-B53C-DCAF6ADC153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21C9E971-53D9-3F40-B338-A2404E034488}" type="datetime1">
              <a:rPr lang="en-US" smtClean="0"/>
              <a:t>12/3/12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CED872-7022-C74A-B53C-DCAF6ADC153A}"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64523"/>
            <a:ext cx="7543800" cy="2484781"/>
          </a:xfrm>
        </p:spPr>
        <p:txBody>
          <a:bodyPr/>
          <a:lstStyle/>
          <a:p>
            <a:pPr algn="ctr"/>
            <a:r>
              <a:rPr lang="en-US" sz="4800" b="1" dirty="0" smtClean="0"/>
              <a:t>Accountability &amp; Research</a:t>
            </a:r>
            <a:endParaRPr lang="en-US" sz="4800" b="1" dirty="0"/>
          </a:p>
        </p:txBody>
      </p:sp>
      <p:sp>
        <p:nvSpPr>
          <p:cNvPr id="3" name="Subtitle 2"/>
          <p:cNvSpPr>
            <a:spLocks noGrp="1"/>
          </p:cNvSpPr>
          <p:nvPr>
            <p:ph type="subTitle" idx="1"/>
          </p:nvPr>
        </p:nvSpPr>
        <p:spPr>
          <a:xfrm>
            <a:off x="762000" y="5024783"/>
            <a:ext cx="7244522" cy="1082259"/>
          </a:xfrm>
        </p:spPr>
        <p:txBody>
          <a:bodyPr>
            <a:normAutofit/>
          </a:bodyPr>
          <a:lstStyle/>
          <a:p>
            <a:pPr algn="ctr"/>
            <a:r>
              <a:rPr lang="en-US" b="1" i="1" dirty="0" err="1" smtClean="0"/>
              <a:t>ScWk</a:t>
            </a:r>
            <a:r>
              <a:rPr lang="en-US" b="1" i="1" dirty="0" smtClean="0"/>
              <a:t> 240 – Week 15 Slides</a:t>
            </a:r>
            <a:endParaRPr lang="en-US" b="1" i="1" dirty="0"/>
          </a:p>
        </p:txBody>
      </p:sp>
      <p:sp>
        <p:nvSpPr>
          <p:cNvPr id="4" name="Slide Number Placeholder 3"/>
          <p:cNvSpPr>
            <a:spLocks noGrp="1"/>
          </p:cNvSpPr>
          <p:nvPr>
            <p:ph type="sldNum" sz="quarter" idx="12"/>
          </p:nvPr>
        </p:nvSpPr>
        <p:spPr>
          <a:xfrm>
            <a:off x="7619999" y="5687568"/>
            <a:ext cx="685801" cy="365125"/>
          </a:xfrm>
        </p:spPr>
        <p:txBody>
          <a:bodyPr/>
          <a:lstStyle/>
          <a:p>
            <a:fld id="{B6CED872-7022-C74A-B53C-DCAF6ADC153A}" type="slidenum">
              <a:rPr lang="en-US" sz="1000" smtClean="0">
                <a:latin typeface="Arial"/>
                <a:cs typeface="Arial"/>
              </a:rPr>
              <a:t>1</a:t>
            </a:fld>
            <a:endParaRPr lang="en-US" sz="1000" dirty="0">
              <a:latin typeface="Arial"/>
              <a:cs typeface="Arial"/>
            </a:endParaRPr>
          </a:p>
        </p:txBody>
      </p:sp>
    </p:spTree>
    <p:extLst>
      <p:ext uri="{BB962C8B-B14F-4D97-AF65-F5344CB8AC3E}">
        <p14:creationId xmlns:p14="http://schemas.microsoft.com/office/powerpoint/2010/main" val="2686344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8435" y="685800"/>
            <a:ext cx="7951304" cy="5575852"/>
          </a:xfrm>
        </p:spPr>
        <p:txBody>
          <a:bodyPr>
            <a:normAutofit lnSpcReduction="10000"/>
          </a:bodyPr>
          <a:lstStyle/>
          <a:p>
            <a:pPr marL="0" indent="0" algn="ctr">
              <a:buNone/>
            </a:pPr>
            <a:r>
              <a:rPr lang="en-US" sz="4000" b="1" i="1" dirty="0" smtClean="0"/>
              <a:t>Key Research Questions to Ask</a:t>
            </a:r>
          </a:p>
          <a:p>
            <a:pPr marL="0" indent="0">
              <a:buNone/>
            </a:pPr>
            <a:endParaRPr lang="en-US" sz="1200" dirty="0"/>
          </a:p>
          <a:p>
            <a:r>
              <a:rPr lang="en-US" sz="2800" b="1" dirty="0">
                <a:solidFill>
                  <a:srgbClr val="820101"/>
                </a:solidFill>
              </a:rPr>
              <a:t>What interventions are effective?</a:t>
            </a:r>
          </a:p>
          <a:p>
            <a:r>
              <a:rPr lang="en-US" sz="2800" b="1" dirty="0">
                <a:solidFill>
                  <a:srgbClr val="820101"/>
                </a:solidFill>
              </a:rPr>
              <a:t>What interventions are effective for a priority outcome?</a:t>
            </a:r>
          </a:p>
          <a:p>
            <a:r>
              <a:rPr lang="en-US" sz="2800" b="1" dirty="0">
                <a:solidFill>
                  <a:srgbClr val="820101"/>
                </a:solidFill>
              </a:rPr>
              <a:t>Which interventions are most effective for a given outcome?</a:t>
            </a:r>
          </a:p>
          <a:p>
            <a:r>
              <a:rPr lang="en-US" sz="2800" b="1" dirty="0">
                <a:solidFill>
                  <a:srgbClr val="820101"/>
                </a:solidFill>
              </a:rPr>
              <a:t>What interventions correspond to client preferences?</a:t>
            </a:r>
          </a:p>
          <a:p>
            <a:r>
              <a:rPr lang="en-US" sz="2800" b="1" dirty="0">
                <a:solidFill>
                  <a:srgbClr val="820101"/>
                </a:solidFill>
              </a:rPr>
              <a:t>Which interventions are most effective for the client group at hand?</a:t>
            </a:r>
          </a:p>
          <a:p>
            <a:r>
              <a:rPr lang="en-US" sz="2800" b="1" dirty="0">
                <a:solidFill>
                  <a:srgbClr val="820101"/>
                </a:solidFill>
              </a:rPr>
              <a:t>What interventions are most cost-effective?</a:t>
            </a:r>
          </a:p>
          <a:p>
            <a:pPr marL="0" indent="0">
              <a:buNone/>
            </a:pPr>
            <a:endParaRPr lang="en-US" dirty="0"/>
          </a:p>
        </p:txBody>
      </p:sp>
      <p:sp>
        <p:nvSpPr>
          <p:cNvPr id="4" name="Slide Number Placeholder 3"/>
          <p:cNvSpPr>
            <a:spLocks noGrp="1"/>
          </p:cNvSpPr>
          <p:nvPr>
            <p:ph type="sldNum" sz="quarter" idx="12"/>
          </p:nvPr>
        </p:nvSpPr>
        <p:spPr/>
        <p:txBody>
          <a:bodyPr/>
          <a:lstStyle/>
          <a:p>
            <a:fld id="{B6CED872-7022-C74A-B53C-DCAF6ADC153A}" type="slidenum">
              <a:rPr lang="en-US" sz="1000" smtClean="0">
                <a:latin typeface="Arial"/>
                <a:cs typeface="Arial"/>
              </a:rPr>
              <a:t>10</a:t>
            </a:fld>
            <a:endParaRPr lang="en-US" sz="1000" dirty="0">
              <a:latin typeface="Arial"/>
              <a:cs typeface="Arial"/>
            </a:endParaRPr>
          </a:p>
        </p:txBody>
      </p:sp>
    </p:spTree>
    <p:extLst>
      <p:ext uri="{BB962C8B-B14F-4D97-AF65-F5344CB8AC3E}">
        <p14:creationId xmlns:p14="http://schemas.microsoft.com/office/powerpoint/2010/main" val="4016947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1739" y="253999"/>
            <a:ext cx="8260522" cy="5952435"/>
          </a:xfrm>
        </p:spPr>
        <p:txBody>
          <a:bodyPr>
            <a:normAutofit fontScale="85000" lnSpcReduction="10000"/>
          </a:bodyPr>
          <a:lstStyle/>
          <a:p>
            <a:pPr marL="0" indent="0" algn="ctr">
              <a:buNone/>
            </a:pPr>
            <a:r>
              <a:rPr lang="en-US" sz="5200" b="1" i="1" dirty="0" smtClean="0"/>
              <a:t>Managing Agency Fiscal Distress</a:t>
            </a:r>
          </a:p>
          <a:p>
            <a:pPr marL="0" indent="0">
              <a:buNone/>
            </a:pPr>
            <a:endParaRPr lang="en-US" sz="1400" dirty="0"/>
          </a:p>
          <a:p>
            <a:r>
              <a:rPr kumimoji="1" lang="en-US" b="1" dirty="0">
                <a:solidFill>
                  <a:srgbClr val="AD0101"/>
                </a:solidFill>
                <a:latin typeface="Constantia" charset="0"/>
              </a:rPr>
              <a:t>In many respects, the rapid, unmanaged growth of </a:t>
            </a:r>
            <a:r>
              <a:rPr kumimoji="1" lang="en-US" b="1" dirty="0" smtClean="0">
                <a:solidFill>
                  <a:srgbClr val="AD0101"/>
                </a:solidFill>
                <a:latin typeface="Constantia" charset="0"/>
              </a:rPr>
              <a:t>nonprofits and social services </a:t>
            </a:r>
            <a:r>
              <a:rPr kumimoji="1" lang="en-US" b="1" dirty="0">
                <a:solidFill>
                  <a:srgbClr val="AD0101"/>
                </a:solidFill>
                <a:latin typeface="Constantia" charset="0"/>
              </a:rPr>
              <a:t>in </a:t>
            </a:r>
            <a:r>
              <a:rPr kumimoji="1" lang="en-US" b="1" dirty="0" smtClean="0">
                <a:solidFill>
                  <a:srgbClr val="AD0101"/>
                </a:solidFill>
                <a:latin typeface="Constantia" charset="0"/>
              </a:rPr>
              <a:t>recent decades </a:t>
            </a:r>
            <a:r>
              <a:rPr kumimoji="1" lang="en-US" b="1" dirty="0">
                <a:solidFill>
                  <a:srgbClr val="AD0101"/>
                </a:solidFill>
                <a:latin typeface="Constantia" charset="0"/>
              </a:rPr>
              <a:t>has produced an </a:t>
            </a:r>
            <a:r>
              <a:rPr kumimoji="1" lang="en-US" b="1" dirty="0" smtClean="0">
                <a:solidFill>
                  <a:srgbClr val="AD0101"/>
                </a:solidFill>
                <a:latin typeface="Constantia" charset="0"/>
              </a:rPr>
              <a:t>age </a:t>
            </a:r>
            <a:r>
              <a:rPr kumimoji="1" lang="en-US" b="1" dirty="0">
                <a:solidFill>
                  <a:srgbClr val="AD0101"/>
                </a:solidFill>
                <a:latin typeface="Constantia" charset="0"/>
              </a:rPr>
              <a:t>of </a:t>
            </a:r>
            <a:r>
              <a:rPr kumimoji="1" lang="en-US" b="1" dirty="0" smtClean="0">
                <a:solidFill>
                  <a:srgbClr val="AD0101"/>
                </a:solidFill>
                <a:latin typeface="Constantia" charset="0"/>
              </a:rPr>
              <a:t>financial uncertainty. </a:t>
            </a:r>
            <a:r>
              <a:rPr kumimoji="1" lang="en-US" b="1" dirty="0">
                <a:solidFill>
                  <a:srgbClr val="AD0101"/>
                </a:solidFill>
                <a:latin typeface="Constantia" charset="0"/>
              </a:rPr>
              <a:t>Few sources of stable income, combined with cutbacks of a variety of </a:t>
            </a:r>
            <a:r>
              <a:rPr kumimoji="1" lang="en-US" b="1" dirty="0" smtClean="0">
                <a:solidFill>
                  <a:srgbClr val="AD0101"/>
                </a:solidFill>
                <a:latin typeface="Constantia" charset="0"/>
              </a:rPr>
              <a:t>state and federal </a:t>
            </a:r>
            <a:r>
              <a:rPr kumimoji="1" lang="en-US" b="1" dirty="0">
                <a:solidFill>
                  <a:srgbClr val="AD0101"/>
                </a:solidFill>
                <a:latin typeface="Constantia" charset="0"/>
              </a:rPr>
              <a:t>support programs, cost control efforts in health care, various machinations of accountability, the consistent failure of many funding sources to acknowledge need for long term operating support (on the theory that </a:t>
            </a:r>
            <a:r>
              <a:rPr kumimoji="1" lang="ja-JP" altLang="en-US" b="1" dirty="0">
                <a:solidFill>
                  <a:srgbClr val="AD0101"/>
                </a:solidFill>
                <a:latin typeface="Constantia" charset="0"/>
              </a:rPr>
              <a:t>“</a:t>
            </a:r>
            <a:r>
              <a:rPr kumimoji="1" lang="en-US" b="1" dirty="0">
                <a:solidFill>
                  <a:srgbClr val="AD0101"/>
                </a:solidFill>
                <a:latin typeface="Constantia" charset="0"/>
              </a:rPr>
              <a:t>risk is good discipline</a:t>
            </a:r>
            <a:r>
              <a:rPr kumimoji="1" lang="ja-JP" altLang="en-US" b="1" dirty="0">
                <a:solidFill>
                  <a:srgbClr val="AD0101"/>
                </a:solidFill>
                <a:latin typeface="Constantia" charset="0"/>
              </a:rPr>
              <a:t>”</a:t>
            </a:r>
            <a:r>
              <a:rPr kumimoji="1" lang="en-US" b="1" dirty="0">
                <a:solidFill>
                  <a:srgbClr val="AD0101"/>
                </a:solidFill>
                <a:latin typeface="Constantia" charset="0"/>
              </a:rPr>
              <a:t>), managed care and many, many other factors have </a:t>
            </a:r>
            <a:r>
              <a:rPr lang="en-US" b="1" dirty="0">
                <a:solidFill>
                  <a:srgbClr val="AD0101"/>
                </a:solidFill>
                <a:latin typeface="Constantia" charset="0"/>
              </a:rPr>
              <a:t>made this a period of great financial uncertainty for </a:t>
            </a:r>
            <a:r>
              <a:rPr lang="en-US" b="1" dirty="0" smtClean="0">
                <a:solidFill>
                  <a:srgbClr val="AD0101"/>
                </a:solidFill>
                <a:latin typeface="Constantia" charset="0"/>
              </a:rPr>
              <a:t>many entities and program managers.</a:t>
            </a:r>
          </a:p>
          <a:p>
            <a:endParaRPr lang="en-US" sz="900" b="1" dirty="0">
              <a:solidFill>
                <a:srgbClr val="AD0101"/>
              </a:solidFill>
              <a:latin typeface="Constantia" charset="0"/>
            </a:endParaRPr>
          </a:p>
          <a:p>
            <a:r>
              <a:rPr kumimoji="1" lang="en-US" b="1" dirty="0">
                <a:solidFill>
                  <a:srgbClr val="AD0101"/>
                </a:solidFill>
                <a:latin typeface="Constantia" charset="0"/>
              </a:rPr>
              <a:t>Conceptually, fiscal distress is </a:t>
            </a:r>
            <a:r>
              <a:rPr kumimoji="1" lang="en-US" b="1" dirty="0" smtClean="0">
                <a:solidFill>
                  <a:srgbClr val="AD0101"/>
                </a:solidFill>
                <a:latin typeface="Constantia" charset="0"/>
              </a:rPr>
              <a:t>unfortunately often almost a </a:t>
            </a:r>
            <a:r>
              <a:rPr kumimoji="1" lang="en-US" b="1" dirty="0">
                <a:solidFill>
                  <a:srgbClr val="AD0101"/>
                </a:solidFill>
                <a:latin typeface="Constantia" charset="0"/>
              </a:rPr>
              <a:t>normal operating condition for </a:t>
            </a:r>
            <a:r>
              <a:rPr kumimoji="1" lang="en-US" b="1" dirty="0" smtClean="0">
                <a:solidFill>
                  <a:srgbClr val="AD0101"/>
                </a:solidFill>
                <a:latin typeface="Constantia" charset="0"/>
              </a:rPr>
              <a:t>many organizations,. </a:t>
            </a:r>
            <a:r>
              <a:rPr kumimoji="1" lang="en-US" b="1" dirty="0">
                <a:solidFill>
                  <a:srgbClr val="AD0101"/>
                </a:solidFill>
                <a:latin typeface="Constantia" charset="0"/>
              </a:rPr>
              <a:t>For such </a:t>
            </a:r>
            <a:r>
              <a:rPr kumimoji="1" lang="en-US" b="1" dirty="0" smtClean="0">
                <a:solidFill>
                  <a:srgbClr val="AD0101"/>
                </a:solidFill>
                <a:latin typeface="Constantia" charset="0"/>
              </a:rPr>
              <a:t>organizations.</a:t>
            </a:r>
          </a:p>
          <a:p>
            <a:endParaRPr lang="en-US" sz="900" b="1" dirty="0" smtClean="0">
              <a:solidFill>
                <a:srgbClr val="AD0101"/>
              </a:solidFill>
            </a:endParaRPr>
          </a:p>
          <a:p>
            <a:r>
              <a:rPr kumimoji="1" lang="en-US" b="1" dirty="0" smtClean="0">
                <a:solidFill>
                  <a:srgbClr val="AD0101"/>
                </a:solidFill>
                <a:latin typeface="Constantia" charset="0"/>
              </a:rPr>
              <a:t>Accountable practices to document services, and the costs and benefits that accrue from them, are essential to sustainability.</a:t>
            </a:r>
          </a:p>
        </p:txBody>
      </p:sp>
      <p:sp>
        <p:nvSpPr>
          <p:cNvPr id="4" name="Slide Number Placeholder 3"/>
          <p:cNvSpPr>
            <a:spLocks noGrp="1"/>
          </p:cNvSpPr>
          <p:nvPr>
            <p:ph type="sldNum" sz="quarter" idx="12"/>
          </p:nvPr>
        </p:nvSpPr>
        <p:spPr>
          <a:xfrm>
            <a:off x="7620000" y="5808871"/>
            <a:ext cx="762000" cy="574260"/>
          </a:xfrm>
        </p:spPr>
        <p:txBody>
          <a:bodyPr/>
          <a:lstStyle/>
          <a:p>
            <a:fld id="{B6CED872-7022-C74A-B53C-DCAF6ADC153A}" type="slidenum">
              <a:rPr lang="en-US" sz="1000" smtClean="0">
                <a:latin typeface="Arial"/>
                <a:cs typeface="Arial"/>
              </a:rPr>
              <a:t>11</a:t>
            </a:fld>
            <a:endParaRPr lang="en-US" sz="1000" dirty="0">
              <a:latin typeface="Arial"/>
              <a:cs typeface="Arial"/>
            </a:endParaRPr>
          </a:p>
        </p:txBody>
      </p:sp>
    </p:spTree>
    <p:extLst>
      <p:ext uri="{BB962C8B-B14F-4D97-AF65-F5344CB8AC3E}">
        <p14:creationId xmlns:p14="http://schemas.microsoft.com/office/powerpoint/2010/main" val="157512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087" y="364434"/>
            <a:ext cx="8404087" cy="6062869"/>
          </a:xfrm>
        </p:spPr>
        <p:txBody>
          <a:bodyPr>
            <a:normAutofit/>
          </a:bodyPr>
          <a:lstStyle/>
          <a:p>
            <a:pPr marL="0" indent="0" algn="ctr">
              <a:buNone/>
            </a:pPr>
            <a:r>
              <a:rPr lang="en-US" sz="4000" b="1" i="1" dirty="0" smtClean="0"/>
              <a:t>Financial Vulnerability</a:t>
            </a:r>
          </a:p>
          <a:p>
            <a:r>
              <a:rPr kumimoji="1" lang="en-US" sz="1800" b="1" dirty="0">
                <a:solidFill>
                  <a:srgbClr val="AD0101"/>
                </a:solidFill>
                <a:latin typeface="Constantia" charset="0"/>
              </a:rPr>
              <a:t>Financial vulnerability can be thought of as when the normal uncertainties and challenges of operating rise to the point that they begin to pose real threats to the continued viability of effective management decision-making and the continued delivery of programs and services. </a:t>
            </a:r>
          </a:p>
          <a:p>
            <a:r>
              <a:rPr lang="en-US" sz="1800" b="1" dirty="0">
                <a:solidFill>
                  <a:srgbClr val="AD0101"/>
                </a:solidFill>
                <a:latin typeface="Constantia" charset="0"/>
              </a:rPr>
              <a:t>Acute financial vulnerability often requires some type of evasive action to avert disaster:  </a:t>
            </a:r>
          </a:p>
          <a:p>
            <a:pPr lvl="1"/>
            <a:r>
              <a:rPr lang="en-US" sz="1800" b="1" dirty="0">
                <a:solidFill>
                  <a:srgbClr val="AD0101"/>
                </a:solidFill>
                <a:latin typeface="Constantia" charset="0"/>
              </a:rPr>
              <a:t>The organization may reach a point where there is no </a:t>
            </a:r>
            <a:r>
              <a:rPr lang="ja-JP" altLang="en-US" sz="1800" b="1" dirty="0">
                <a:solidFill>
                  <a:srgbClr val="AD0101"/>
                </a:solidFill>
                <a:latin typeface="Constantia" charset="0"/>
              </a:rPr>
              <a:t>‘</a:t>
            </a:r>
            <a:r>
              <a:rPr lang="en-US" sz="1800" b="1" dirty="0">
                <a:solidFill>
                  <a:srgbClr val="AD0101"/>
                </a:solidFill>
                <a:latin typeface="Constantia" charset="0"/>
              </a:rPr>
              <a:t>margin of comfort or safety</a:t>
            </a:r>
            <a:r>
              <a:rPr lang="ja-JP" altLang="en-US" sz="1800" b="1" dirty="0">
                <a:solidFill>
                  <a:srgbClr val="AD0101"/>
                </a:solidFill>
                <a:latin typeface="Constantia" charset="0"/>
              </a:rPr>
              <a:t>’</a:t>
            </a:r>
            <a:endParaRPr lang="en-US" sz="1800" b="1" dirty="0">
              <a:solidFill>
                <a:srgbClr val="AD0101"/>
              </a:solidFill>
              <a:latin typeface="Constantia" charset="0"/>
            </a:endParaRPr>
          </a:p>
          <a:p>
            <a:pPr lvl="1"/>
            <a:r>
              <a:rPr lang="en-US" sz="1800" b="1" dirty="0">
                <a:solidFill>
                  <a:srgbClr val="AD0101"/>
                </a:solidFill>
                <a:latin typeface="Constantia" charset="0"/>
              </a:rPr>
              <a:t>It may become necessary to cut or eliminate services</a:t>
            </a:r>
          </a:p>
          <a:p>
            <a:pPr lvl="1"/>
            <a:r>
              <a:rPr lang="en-US" sz="1800" b="1" dirty="0">
                <a:solidFill>
                  <a:srgbClr val="AD0101"/>
                </a:solidFill>
                <a:latin typeface="Constantia" charset="0"/>
              </a:rPr>
              <a:t>Acute financial vulnerability may persist for long periods of time and become chronic. e.g., One of the measures used in the research is multiple years of net losses. </a:t>
            </a:r>
          </a:p>
          <a:p>
            <a:pPr lvl="1"/>
            <a:r>
              <a:rPr lang="en-US" sz="1800" b="1" dirty="0">
                <a:solidFill>
                  <a:srgbClr val="AD0101"/>
                </a:solidFill>
                <a:latin typeface="Constantia" charset="0"/>
              </a:rPr>
              <a:t>In extreme cases, swift action may be required to avert bankruptcy.</a:t>
            </a:r>
          </a:p>
          <a:p>
            <a:pPr lvl="1"/>
            <a:r>
              <a:rPr lang="en-US" sz="1800" b="1" dirty="0">
                <a:solidFill>
                  <a:srgbClr val="AD0101"/>
                </a:solidFill>
                <a:latin typeface="Constantia" charset="0"/>
              </a:rPr>
              <a:t>Risk of bankruptcy is a conventional measure used in the business research and some of the nonprofit research on financial vulnerability.</a:t>
            </a:r>
          </a:p>
          <a:p>
            <a:pPr marL="0" indent="0">
              <a:buNone/>
            </a:pPr>
            <a:endParaRPr lang="en-US" sz="800" dirty="0"/>
          </a:p>
        </p:txBody>
      </p:sp>
      <p:sp>
        <p:nvSpPr>
          <p:cNvPr id="4" name="Slide Number Placeholder 3"/>
          <p:cNvSpPr>
            <a:spLocks noGrp="1"/>
          </p:cNvSpPr>
          <p:nvPr>
            <p:ph type="sldNum" sz="quarter" idx="12"/>
          </p:nvPr>
        </p:nvSpPr>
        <p:spPr>
          <a:xfrm>
            <a:off x="7620000" y="5808870"/>
            <a:ext cx="762000" cy="353391"/>
          </a:xfrm>
        </p:spPr>
        <p:txBody>
          <a:bodyPr/>
          <a:lstStyle/>
          <a:p>
            <a:fld id="{B6CED872-7022-C74A-B53C-DCAF6ADC153A}" type="slidenum">
              <a:rPr lang="en-US" sz="1000" smtClean="0">
                <a:latin typeface="Arial"/>
                <a:cs typeface="Arial"/>
              </a:rPr>
              <a:t>12</a:t>
            </a:fld>
            <a:endParaRPr lang="en-US" sz="1000" dirty="0">
              <a:latin typeface="Arial"/>
              <a:cs typeface="Arial"/>
            </a:endParaRPr>
          </a:p>
        </p:txBody>
      </p:sp>
    </p:spTree>
    <p:extLst>
      <p:ext uri="{BB962C8B-B14F-4D97-AF65-F5344CB8AC3E}">
        <p14:creationId xmlns:p14="http://schemas.microsoft.com/office/powerpoint/2010/main" val="3917806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8174" y="817217"/>
            <a:ext cx="8845826" cy="5753653"/>
          </a:xfrm>
        </p:spPr>
        <p:txBody>
          <a:bodyPr>
            <a:normAutofit/>
          </a:bodyPr>
          <a:lstStyle/>
          <a:p>
            <a:pPr marL="0" indent="0" algn="ctr">
              <a:buNone/>
            </a:pPr>
            <a:r>
              <a:rPr lang="en-US" sz="4000" b="1" i="1" dirty="0" smtClean="0"/>
              <a:t>Public Expenditures Evaluation </a:t>
            </a:r>
          </a:p>
          <a:p>
            <a:pPr marL="0" indent="0" algn="ctr">
              <a:buNone/>
            </a:pPr>
            <a:endParaRPr lang="en-US" sz="800" b="1" dirty="0" smtClean="0"/>
          </a:p>
          <a:p>
            <a:pPr>
              <a:lnSpc>
                <a:spcPct val="90000"/>
              </a:lnSpc>
            </a:pPr>
            <a:r>
              <a:rPr lang="en-US" b="1" dirty="0" smtClean="0">
                <a:solidFill>
                  <a:srgbClr val="AD0101"/>
                </a:solidFill>
              </a:rPr>
              <a:t>Comprehensiveness</a:t>
            </a:r>
          </a:p>
          <a:p>
            <a:pPr marL="320040" lvl="1" indent="0">
              <a:lnSpc>
                <a:spcPct val="90000"/>
              </a:lnSpc>
              <a:buNone/>
            </a:pPr>
            <a:r>
              <a:rPr lang="en-US" sz="2000" b="1" dirty="0" smtClean="0">
                <a:solidFill>
                  <a:srgbClr val="AD0101"/>
                </a:solidFill>
              </a:rPr>
              <a:t>  --  includes </a:t>
            </a:r>
            <a:r>
              <a:rPr lang="en-US" sz="2000" b="1" dirty="0">
                <a:solidFill>
                  <a:srgbClr val="AD0101"/>
                </a:solidFill>
              </a:rPr>
              <a:t>all revenue and </a:t>
            </a:r>
            <a:r>
              <a:rPr lang="en-US" sz="2000" b="1" dirty="0" smtClean="0">
                <a:solidFill>
                  <a:srgbClr val="AD0101"/>
                </a:solidFill>
              </a:rPr>
              <a:t>expenditures for </a:t>
            </a:r>
            <a:r>
              <a:rPr lang="en-US" sz="2000" b="1" dirty="0">
                <a:solidFill>
                  <a:srgbClr val="AD0101"/>
                </a:solidFill>
              </a:rPr>
              <a:t>all </a:t>
            </a:r>
            <a:r>
              <a:rPr lang="en-US" sz="2000" b="1" dirty="0" smtClean="0">
                <a:solidFill>
                  <a:srgbClr val="AD0101"/>
                </a:solidFill>
              </a:rPr>
              <a:t>programs</a:t>
            </a:r>
            <a:endParaRPr lang="en-US" sz="2000" b="1" dirty="0">
              <a:solidFill>
                <a:srgbClr val="AD0101"/>
              </a:solidFill>
            </a:endParaRPr>
          </a:p>
          <a:p>
            <a:pPr>
              <a:lnSpc>
                <a:spcPct val="90000"/>
              </a:lnSpc>
            </a:pPr>
            <a:r>
              <a:rPr lang="en-US" b="1" dirty="0">
                <a:solidFill>
                  <a:srgbClr val="AD0101"/>
                </a:solidFill>
              </a:rPr>
              <a:t>Accuracy</a:t>
            </a:r>
          </a:p>
          <a:p>
            <a:pPr marL="320040" lvl="1" indent="0">
              <a:lnSpc>
                <a:spcPct val="90000"/>
              </a:lnSpc>
              <a:buNone/>
            </a:pPr>
            <a:r>
              <a:rPr lang="en-US" sz="2000" b="1" dirty="0" smtClean="0">
                <a:solidFill>
                  <a:srgbClr val="AD0101"/>
                </a:solidFill>
              </a:rPr>
              <a:t>  -- records </a:t>
            </a:r>
            <a:r>
              <a:rPr lang="en-US" sz="2000" b="1" dirty="0">
                <a:solidFill>
                  <a:srgbClr val="AD0101"/>
                </a:solidFill>
              </a:rPr>
              <a:t>actual transactions and </a:t>
            </a:r>
            <a:r>
              <a:rPr lang="en-US" sz="2000" b="1" dirty="0" smtClean="0">
                <a:solidFill>
                  <a:srgbClr val="AD0101"/>
                </a:solidFill>
              </a:rPr>
              <a:t>flows, and maintains documentation</a:t>
            </a:r>
            <a:endParaRPr lang="en-US" sz="2000" b="1" dirty="0">
              <a:solidFill>
                <a:srgbClr val="AD0101"/>
              </a:solidFill>
            </a:endParaRPr>
          </a:p>
          <a:p>
            <a:pPr>
              <a:lnSpc>
                <a:spcPct val="90000"/>
              </a:lnSpc>
            </a:pPr>
            <a:r>
              <a:rPr lang="en-US" b="1" dirty="0">
                <a:solidFill>
                  <a:srgbClr val="AD0101"/>
                </a:solidFill>
              </a:rPr>
              <a:t> </a:t>
            </a:r>
            <a:r>
              <a:rPr lang="en-US" b="1" dirty="0" err="1" smtClean="0">
                <a:solidFill>
                  <a:srgbClr val="AD0101"/>
                </a:solidFill>
              </a:rPr>
              <a:t>Annuality</a:t>
            </a:r>
            <a:endParaRPr lang="en-US" b="1" dirty="0" smtClean="0">
              <a:solidFill>
                <a:srgbClr val="AD0101"/>
              </a:solidFill>
            </a:endParaRPr>
          </a:p>
          <a:p>
            <a:pPr marL="0" indent="0">
              <a:lnSpc>
                <a:spcPct val="90000"/>
              </a:lnSpc>
              <a:buNone/>
            </a:pPr>
            <a:r>
              <a:rPr lang="en-US" sz="2000" b="1" dirty="0">
                <a:solidFill>
                  <a:srgbClr val="AD0101"/>
                </a:solidFill>
              </a:rPr>
              <a:t> </a:t>
            </a:r>
            <a:r>
              <a:rPr lang="en-US" sz="2000" b="1" dirty="0" smtClean="0">
                <a:solidFill>
                  <a:srgbClr val="AD0101"/>
                </a:solidFill>
              </a:rPr>
              <a:t>      -- cover </a:t>
            </a:r>
            <a:r>
              <a:rPr lang="en-US" sz="2000" b="1" dirty="0">
                <a:solidFill>
                  <a:srgbClr val="AD0101"/>
                </a:solidFill>
              </a:rPr>
              <a:t>a defined period of time (e.g. one year budget, multi-year forecasts)</a:t>
            </a:r>
          </a:p>
          <a:p>
            <a:pPr>
              <a:lnSpc>
                <a:spcPct val="90000"/>
              </a:lnSpc>
            </a:pPr>
            <a:r>
              <a:rPr lang="en-US" b="1" dirty="0">
                <a:solidFill>
                  <a:srgbClr val="AD0101"/>
                </a:solidFill>
              </a:rPr>
              <a:t>Authoritativeness</a:t>
            </a:r>
          </a:p>
          <a:p>
            <a:pPr marL="320040" lvl="1" indent="0">
              <a:lnSpc>
                <a:spcPct val="90000"/>
              </a:lnSpc>
              <a:buNone/>
            </a:pPr>
            <a:r>
              <a:rPr lang="en-US" sz="2000" b="1" dirty="0" smtClean="0">
                <a:solidFill>
                  <a:srgbClr val="AD0101"/>
                </a:solidFill>
              </a:rPr>
              <a:t>  -- only spends </a:t>
            </a:r>
            <a:r>
              <a:rPr lang="en-US" sz="2000" b="1" dirty="0">
                <a:solidFill>
                  <a:srgbClr val="AD0101"/>
                </a:solidFill>
              </a:rPr>
              <a:t>as authorized by </a:t>
            </a:r>
            <a:r>
              <a:rPr lang="en-US" sz="2000" b="1" dirty="0" smtClean="0">
                <a:solidFill>
                  <a:srgbClr val="AD0101"/>
                </a:solidFill>
              </a:rPr>
              <a:t>law and policy</a:t>
            </a:r>
            <a:endParaRPr lang="en-US" sz="2000" b="1" dirty="0">
              <a:solidFill>
                <a:srgbClr val="AD0101"/>
              </a:solidFill>
            </a:endParaRPr>
          </a:p>
          <a:p>
            <a:pPr>
              <a:lnSpc>
                <a:spcPct val="90000"/>
              </a:lnSpc>
            </a:pPr>
            <a:r>
              <a:rPr lang="en-US" b="1" dirty="0">
                <a:solidFill>
                  <a:srgbClr val="AD0101"/>
                </a:solidFill>
              </a:rPr>
              <a:t>Transparency</a:t>
            </a:r>
          </a:p>
          <a:p>
            <a:pPr marL="320040" lvl="1" indent="0">
              <a:lnSpc>
                <a:spcPct val="90000"/>
              </a:lnSpc>
              <a:buNone/>
            </a:pPr>
            <a:r>
              <a:rPr lang="en-US" sz="2000" b="1" dirty="0" smtClean="0">
                <a:solidFill>
                  <a:srgbClr val="AD0101"/>
                </a:solidFill>
              </a:rPr>
              <a:t>  -- information </a:t>
            </a:r>
            <a:r>
              <a:rPr lang="en-US" sz="2000" b="1" dirty="0">
                <a:solidFill>
                  <a:srgbClr val="AD0101"/>
                </a:solidFill>
              </a:rPr>
              <a:t>on spending is public, timely, </a:t>
            </a:r>
            <a:r>
              <a:rPr lang="en-US" sz="2000" b="1" dirty="0" smtClean="0">
                <a:solidFill>
                  <a:srgbClr val="AD0101"/>
                </a:solidFill>
              </a:rPr>
              <a:t>understandable</a:t>
            </a:r>
          </a:p>
          <a:p>
            <a:pPr marL="284163" lvl="1" indent="-273050">
              <a:lnSpc>
                <a:spcPct val="90000"/>
              </a:lnSpc>
            </a:pPr>
            <a:r>
              <a:rPr lang="en-US" sz="2400" b="1" dirty="0" smtClean="0">
                <a:solidFill>
                  <a:srgbClr val="AD0101"/>
                </a:solidFill>
              </a:rPr>
              <a:t>Audits and Reports</a:t>
            </a:r>
          </a:p>
          <a:p>
            <a:pPr marL="320675" lvl="1" indent="0">
              <a:lnSpc>
                <a:spcPct val="90000"/>
              </a:lnSpc>
              <a:buNone/>
            </a:pPr>
            <a:r>
              <a:rPr lang="en-US" sz="2000" b="1" dirty="0" smtClean="0">
                <a:solidFill>
                  <a:srgbClr val="AD0101"/>
                </a:solidFill>
              </a:rPr>
              <a:t>  -- conducted by independent auditors</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7620000" y="5786782"/>
            <a:ext cx="762000" cy="353391"/>
          </a:xfrm>
        </p:spPr>
        <p:txBody>
          <a:bodyPr/>
          <a:lstStyle/>
          <a:p>
            <a:fld id="{B6CED872-7022-C74A-B53C-DCAF6ADC153A}" type="slidenum">
              <a:rPr lang="en-US" sz="1000" smtClean="0">
                <a:latin typeface="Arial"/>
                <a:cs typeface="Arial"/>
              </a:rPr>
              <a:t>13</a:t>
            </a:fld>
            <a:endParaRPr lang="en-US" sz="1000" dirty="0">
              <a:latin typeface="Arial"/>
              <a:cs typeface="Arial"/>
            </a:endParaRPr>
          </a:p>
        </p:txBody>
      </p:sp>
    </p:spTree>
    <p:extLst>
      <p:ext uri="{BB962C8B-B14F-4D97-AF65-F5344CB8AC3E}">
        <p14:creationId xmlns:p14="http://schemas.microsoft.com/office/powerpoint/2010/main" val="1687936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839303"/>
            <a:ext cx="8161130" cy="5411305"/>
          </a:xfrm>
        </p:spPr>
        <p:txBody>
          <a:bodyPr>
            <a:normAutofit lnSpcReduction="10000"/>
          </a:bodyPr>
          <a:lstStyle/>
          <a:p>
            <a:pPr marL="0" indent="0" algn="ctr">
              <a:buNone/>
            </a:pPr>
            <a:r>
              <a:rPr lang="en-US" sz="4000" b="1" i="1" dirty="0" smtClean="0"/>
              <a:t>Ideologies and Politics in Research</a:t>
            </a:r>
          </a:p>
          <a:p>
            <a:pPr marL="452438" indent="-452438">
              <a:buNone/>
            </a:pPr>
            <a:endParaRPr lang="en-US" sz="1400" b="1" dirty="0">
              <a:solidFill>
                <a:srgbClr val="AD0101"/>
              </a:solidFill>
            </a:endParaRPr>
          </a:p>
          <a:p>
            <a:pPr marL="452438" indent="-220663">
              <a:buNone/>
            </a:pPr>
            <a:r>
              <a:rPr lang="en-US" b="1" dirty="0" smtClean="0">
                <a:solidFill>
                  <a:srgbClr val="AD0101"/>
                </a:solidFill>
              </a:rPr>
              <a:t>• 	politics play a role at several levels including what to research, how to measure results, and how to use findings.</a:t>
            </a:r>
          </a:p>
          <a:p>
            <a:pPr marL="452438" indent="-220663">
              <a:buNone/>
            </a:pPr>
            <a:endParaRPr lang="en-US" sz="1100" b="1" dirty="0">
              <a:solidFill>
                <a:srgbClr val="AD0101"/>
              </a:solidFill>
            </a:endParaRPr>
          </a:p>
          <a:p>
            <a:pPr marL="452438" indent="-220663">
              <a:buNone/>
            </a:pPr>
            <a:r>
              <a:rPr lang="en-US" b="1" dirty="0" smtClean="0">
                <a:solidFill>
                  <a:srgbClr val="AD0101"/>
                </a:solidFill>
              </a:rPr>
              <a:t>•	 researchers must be mindful of political barriers to research in terms of gaining access to information and getting administrative approval.</a:t>
            </a:r>
          </a:p>
          <a:p>
            <a:pPr marL="452438" indent="-220663">
              <a:buNone/>
            </a:pPr>
            <a:endParaRPr lang="en-US" sz="1100" b="1" dirty="0">
              <a:solidFill>
                <a:srgbClr val="AD0101"/>
              </a:solidFill>
            </a:endParaRPr>
          </a:p>
          <a:p>
            <a:pPr marL="452438" indent="-220663">
              <a:buNone/>
            </a:pPr>
            <a:r>
              <a:rPr lang="en-US" b="1" dirty="0" smtClean="0">
                <a:solidFill>
                  <a:srgbClr val="AD0101"/>
                </a:solidFill>
              </a:rPr>
              <a:t>• 	approaches to social work practice have many political dimensions including management oversight, budgets, and the role/involvement of employees and clients.</a:t>
            </a:r>
          </a:p>
          <a:p>
            <a:pPr marL="452438" indent="-220663">
              <a:buNone/>
            </a:pPr>
            <a:endParaRPr lang="en-US" sz="1000" b="1" dirty="0">
              <a:solidFill>
                <a:srgbClr val="AD0101"/>
              </a:solidFill>
            </a:endParaRPr>
          </a:p>
          <a:p>
            <a:pPr marL="452438" indent="-220663">
              <a:buNone/>
            </a:pPr>
            <a:r>
              <a:rPr lang="en-US" b="1" dirty="0" smtClean="0">
                <a:solidFill>
                  <a:srgbClr val="AD0101"/>
                </a:solidFill>
              </a:rPr>
              <a:t>• 	researchers must be aware of policy directives and advocacy for changes in policy and resource allocation.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7620000" y="5897217"/>
            <a:ext cx="762000" cy="155476"/>
          </a:xfrm>
        </p:spPr>
        <p:txBody>
          <a:bodyPr/>
          <a:lstStyle/>
          <a:p>
            <a:fld id="{B6CED872-7022-C74A-B53C-DCAF6ADC153A}" type="slidenum">
              <a:rPr lang="en-US" sz="1000" smtClean="0">
                <a:latin typeface="Arial"/>
                <a:cs typeface="Arial"/>
              </a:rPr>
              <a:t>14</a:t>
            </a:fld>
            <a:endParaRPr lang="en-US" sz="1000" dirty="0">
              <a:latin typeface="Arial"/>
              <a:cs typeface="Arial"/>
            </a:endParaRPr>
          </a:p>
        </p:txBody>
      </p:sp>
    </p:spTree>
    <p:extLst>
      <p:ext uri="{BB962C8B-B14F-4D97-AF65-F5344CB8AC3E}">
        <p14:creationId xmlns:p14="http://schemas.microsoft.com/office/powerpoint/2010/main" val="70490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783" y="685799"/>
            <a:ext cx="8127999" cy="5432287"/>
          </a:xfrm>
        </p:spPr>
        <p:txBody>
          <a:bodyPr/>
          <a:lstStyle/>
          <a:p>
            <a:pPr marL="0" indent="0" algn="ctr">
              <a:buNone/>
            </a:pPr>
            <a:r>
              <a:rPr lang="en-US" sz="4000" b="1" i="1" dirty="0" smtClean="0"/>
              <a:t>Dilemmas in Reporting Findings</a:t>
            </a:r>
          </a:p>
          <a:p>
            <a:pPr marL="0" indent="0">
              <a:buNone/>
            </a:pPr>
            <a:endParaRPr lang="en-US" sz="1400" dirty="0" smtClean="0"/>
          </a:p>
          <a:p>
            <a:pPr marL="231775" indent="0">
              <a:buNone/>
            </a:pPr>
            <a:r>
              <a:rPr lang="en-US" b="1" dirty="0" smtClean="0">
                <a:solidFill>
                  <a:srgbClr val="AD0101"/>
                </a:solidFill>
              </a:rPr>
              <a:t>• are the findings published or presented privately?</a:t>
            </a:r>
          </a:p>
          <a:p>
            <a:pPr marL="231775" indent="0">
              <a:buNone/>
            </a:pPr>
            <a:r>
              <a:rPr lang="en-US" b="1" dirty="0" smtClean="0">
                <a:solidFill>
                  <a:srgbClr val="AD0101"/>
                </a:solidFill>
              </a:rPr>
              <a:t>• who is provided with the report – director, board, staff?</a:t>
            </a:r>
          </a:p>
          <a:p>
            <a:pPr marL="231775" indent="0">
              <a:buNone/>
            </a:pPr>
            <a:r>
              <a:rPr lang="en-US" b="1" dirty="0" smtClean="0">
                <a:solidFill>
                  <a:srgbClr val="AD0101"/>
                </a:solidFill>
              </a:rPr>
              <a:t>• need to protect privacy and confidentiality of sources.</a:t>
            </a:r>
          </a:p>
          <a:p>
            <a:pPr marL="231775" indent="0">
              <a:buNone/>
            </a:pPr>
            <a:r>
              <a:rPr lang="en-US" b="1" dirty="0" smtClean="0">
                <a:solidFill>
                  <a:srgbClr val="AD0101"/>
                </a:solidFill>
              </a:rPr>
              <a:t>• consider the implications of findings.</a:t>
            </a:r>
          </a:p>
          <a:p>
            <a:pPr marL="231775" indent="0">
              <a:buNone/>
            </a:pPr>
            <a:r>
              <a:rPr lang="en-US" b="1" dirty="0" smtClean="0">
                <a:solidFill>
                  <a:srgbClr val="AD0101"/>
                </a:solidFill>
              </a:rPr>
              <a:t>• recommendations for changes and/or new directions.</a:t>
            </a:r>
          </a:p>
          <a:p>
            <a:pPr marL="231775" indent="0">
              <a:buNone/>
            </a:pPr>
            <a:r>
              <a:rPr lang="en-US" b="1" dirty="0" smtClean="0">
                <a:solidFill>
                  <a:srgbClr val="AD0101"/>
                </a:solidFill>
              </a:rPr>
              <a:t>• what to do with unexpected or conflicting results.</a:t>
            </a:r>
          </a:p>
          <a:p>
            <a:pPr marL="231775" indent="0">
              <a:buNone/>
            </a:pPr>
            <a:r>
              <a:rPr lang="en-US" b="1" dirty="0" smtClean="0">
                <a:solidFill>
                  <a:srgbClr val="AD0101"/>
                </a:solidFill>
              </a:rPr>
              <a:t>• how to address gaps or missing data in the research</a:t>
            </a:r>
          </a:p>
          <a:p>
            <a:pPr marL="231775" indent="0">
              <a:buNone/>
            </a:pPr>
            <a:r>
              <a:rPr lang="en-US" b="1" dirty="0" smtClean="0">
                <a:solidFill>
                  <a:srgbClr val="AD0101"/>
                </a:solidFill>
              </a:rPr>
              <a:t>• options for presenting findings – written &amp; oral reports</a:t>
            </a:r>
            <a:endParaRPr lang="en-US" b="1" dirty="0">
              <a:solidFill>
                <a:srgbClr val="AD0101"/>
              </a:solidFill>
            </a:endParaRPr>
          </a:p>
          <a:p>
            <a:pPr marL="0" indent="0">
              <a:buNone/>
            </a:pPr>
            <a:endParaRPr lang="en-US" dirty="0"/>
          </a:p>
        </p:txBody>
      </p:sp>
      <p:sp>
        <p:nvSpPr>
          <p:cNvPr id="4" name="Slide Number Placeholder 3"/>
          <p:cNvSpPr>
            <a:spLocks noGrp="1"/>
          </p:cNvSpPr>
          <p:nvPr>
            <p:ph type="sldNum" sz="quarter" idx="12"/>
          </p:nvPr>
        </p:nvSpPr>
        <p:spPr>
          <a:xfrm>
            <a:off x="7620000" y="5786782"/>
            <a:ext cx="762000" cy="331304"/>
          </a:xfrm>
        </p:spPr>
        <p:txBody>
          <a:bodyPr/>
          <a:lstStyle/>
          <a:p>
            <a:fld id="{B6CED872-7022-C74A-B53C-DCAF6ADC153A}" type="slidenum">
              <a:rPr lang="en-US" sz="1000" smtClean="0">
                <a:latin typeface="Arial"/>
                <a:cs typeface="Arial"/>
              </a:rPr>
              <a:t>15</a:t>
            </a:fld>
            <a:endParaRPr lang="en-US" sz="1000" dirty="0">
              <a:latin typeface="Arial"/>
              <a:cs typeface="Arial"/>
            </a:endParaRPr>
          </a:p>
        </p:txBody>
      </p:sp>
    </p:spTree>
    <p:extLst>
      <p:ext uri="{BB962C8B-B14F-4D97-AF65-F5344CB8AC3E}">
        <p14:creationId xmlns:p14="http://schemas.microsoft.com/office/powerpoint/2010/main" val="3553160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220871"/>
            <a:ext cx="7543800" cy="5875130"/>
          </a:xfrm>
        </p:spPr>
        <p:txBody>
          <a:bodyPr>
            <a:normAutofit/>
          </a:bodyPr>
          <a:lstStyle/>
          <a:p>
            <a:pPr marL="0" indent="0" algn="ctr">
              <a:buNone/>
            </a:pPr>
            <a:r>
              <a:rPr lang="en-US" sz="4000" b="1" i="1" dirty="0" smtClean="0"/>
              <a:t>Responsibility and Accountability</a:t>
            </a:r>
          </a:p>
          <a:p>
            <a:pPr marL="0" indent="0">
              <a:buNone/>
            </a:pPr>
            <a:endParaRPr lang="en-US" sz="800" b="1" i="1" dirty="0" smtClean="0">
              <a:solidFill>
                <a:srgbClr val="AD0101"/>
              </a:solidFill>
            </a:endParaRPr>
          </a:p>
          <a:p>
            <a:pPr marL="519113" indent="0">
              <a:buNone/>
            </a:pPr>
            <a:r>
              <a:rPr lang="en-US" sz="2800" b="1" dirty="0" smtClean="0">
                <a:solidFill>
                  <a:srgbClr val="AD0101"/>
                </a:solidFill>
              </a:rPr>
              <a:t>Includes responsibilities to:</a:t>
            </a:r>
          </a:p>
          <a:p>
            <a:pPr marL="519113" indent="0">
              <a:buNone/>
            </a:pPr>
            <a:endParaRPr lang="en-US" sz="800" b="1" dirty="0">
              <a:solidFill>
                <a:srgbClr val="AD0101"/>
              </a:solidFill>
            </a:endParaRPr>
          </a:p>
          <a:p>
            <a:pPr marL="1147763" indent="-231775">
              <a:buNone/>
            </a:pPr>
            <a:r>
              <a:rPr lang="en-US" sz="2800" b="1" dirty="0" smtClean="0">
                <a:solidFill>
                  <a:srgbClr val="AD0101"/>
                </a:solidFill>
              </a:rPr>
              <a:t>•	stakeholders</a:t>
            </a:r>
          </a:p>
          <a:p>
            <a:pPr marL="1147763" indent="-231775">
              <a:buNone/>
            </a:pPr>
            <a:r>
              <a:rPr lang="en-US" sz="2800" b="1" dirty="0" smtClean="0">
                <a:solidFill>
                  <a:srgbClr val="AD0101"/>
                </a:solidFill>
              </a:rPr>
              <a:t>•	sponsors and funders</a:t>
            </a:r>
          </a:p>
          <a:p>
            <a:pPr marL="1147763" indent="-231775">
              <a:buNone/>
            </a:pPr>
            <a:r>
              <a:rPr lang="en-US" sz="2800" b="1" dirty="0" smtClean="0">
                <a:solidFill>
                  <a:srgbClr val="AD0101"/>
                </a:solidFill>
              </a:rPr>
              <a:t>•	profession</a:t>
            </a:r>
          </a:p>
          <a:p>
            <a:pPr marL="519113" indent="0">
              <a:buNone/>
            </a:pPr>
            <a:endParaRPr lang="en-US" sz="800" dirty="0"/>
          </a:p>
          <a:p>
            <a:pPr marL="519113" indent="0">
              <a:buNone/>
            </a:pPr>
            <a:r>
              <a:rPr lang="en-US" sz="2800" b="1" dirty="0" smtClean="0">
                <a:solidFill>
                  <a:srgbClr val="AD0101"/>
                </a:solidFill>
              </a:rPr>
              <a:t>Future Directions – Next Semester</a:t>
            </a:r>
          </a:p>
          <a:p>
            <a:pPr marL="0" indent="0">
              <a:buNone/>
            </a:pPr>
            <a:endParaRPr lang="en-US" sz="800" b="1" dirty="0" smtClean="0">
              <a:solidFill>
                <a:srgbClr val="AD0101"/>
              </a:solidFill>
            </a:endParaRPr>
          </a:p>
          <a:p>
            <a:pPr marL="0" indent="0">
              <a:buNone/>
            </a:pPr>
            <a:endParaRPr lang="en-US" sz="800" b="1" dirty="0" smtClean="0">
              <a:solidFill>
                <a:srgbClr val="AD0101"/>
              </a:solidFill>
            </a:endParaRPr>
          </a:p>
          <a:p>
            <a:pPr marL="0" indent="0" algn="ctr">
              <a:buNone/>
            </a:pPr>
            <a:r>
              <a:rPr lang="en-US" sz="3600" b="1" i="1" dirty="0">
                <a:solidFill>
                  <a:srgbClr val="FF0000"/>
                </a:solidFill>
              </a:rPr>
              <a:t> </a:t>
            </a:r>
            <a:r>
              <a:rPr lang="en-US" sz="3600" b="1" i="1" dirty="0" smtClean="0">
                <a:solidFill>
                  <a:srgbClr val="FF0000"/>
                </a:solidFill>
              </a:rPr>
              <a:t> Happy Holidays!! </a:t>
            </a:r>
            <a:endParaRPr lang="en-US" sz="3600" b="1" i="1" dirty="0">
              <a:solidFill>
                <a:srgbClr val="FF0000"/>
              </a:solidFill>
            </a:endParaRPr>
          </a:p>
        </p:txBody>
      </p:sp>
      <p:sp>
        <p:nvSpPr>
          <p:cNvPr id="4" name="Slide Number Placeholder 3"/>
          <p:cNvSpPr>
            <a:spLocks noGrp="1"/>
          </p:cNvSpPr>
          <p:nvPr>
            <p:ph type="sldNum" sz="quarter" idx="12"/>
          </p:nvPr>
        </p:nvSpPr>
        <p:spPr>
          <a:xfrm>
            <a:off x="7620000" y="6283917"/>
            <a:ext cx="762000" cy="286954"/>
          </a:xfrm>
        </p:spPr>
        <p:txBody>
          <a:bodyPr/>
          <a:lstStyle/>
          <a:p>
            <a:fld id="{B6CED872-7022-C74A-B53C-DCAF6ADC153A}" type="slidenum">
              <a:rPr lang="en-US" sz="1000" smtClean="0">
                <a:latin typeface="Arial"/>
                <a:cs typeface="Arial"/>
              </a:rPr>
              <a:t>16</a:t>
            </a:fld>
            <a:endParaRPr lang="en-US" sz="1000" dirty="0">
              <a:latin typeface="Arial"/>
              <a:cs typeface="Arial"/>
            </a:endParaRPr>
          </a:p>
        </p:txBody>
      </p:sp>
      <p:pic>
        <p:nvPicPr>
          <p:cNvPr id="5" name="Picture 4"/>
          <p:cNvPicPr>
            <a:picLocks noChangeAspect="1"/>
          </p:cNvPicPr>
          <p:nvPr/>
        </p:nvPicPr>
        <p:blipFill>
          <a:blip r:embed="rId2"/>
          <a:stretch>
            <a:fillRect/>
          </a:stretch>
        </p:blipFill>
        <p:spPr>
          <a:xfrm>
            <a:off x="408607" y="4673429"/>
            <a:ext cx="2117795" cy="1335957"/>
          </a:xfrm>
          <a:prstGeom prst="rect">
            <a:avLst/>
          </a:prstGeom>
        </p:spPr>
      </p:pic>
      <p:pic>
        <p:nvPicPr>
          <p:cNvPr id="6" name="Picture 5"/>
          <p:cNvPicPr>
            <a:picLocks noChangeAspect="1"/>
          </p:cNvPicPr>
          <p:nvPr/>
        </p:nvPicPr>
        <p:blipFill>
          <a:blip r:embed="rId3"/>
          <a:stretch>
            <a:fillRect/>
          </a:stretch>
        </p:blipFill>
        <p:spPr>
          <a:xfrm>
            <a:off x="6659217" y="4716736"/>
            <a:ext cx="2131392" cy="1292650"/>
          </a:xfrm>
          <a:prstGeom prst="rect">
            <a:avLst/>
          </a:prstGeom>
        </p:spPr>
      </p:pic>
      <p:pic>
        <p:nvPicPr>
          <p:cNvPr id="7" name="Picture 6"/>
          <p:cNvPicPr>
            <a:picLocks noChangeAspect="1"/>
          </p:cNvPicPr>
          <p:nvPr/>
        </p:nvPicPr>
        <p:blipFill>
          <a:blip r:embed="rId4"/>
          <a:stretch>
            <a:fillRect/>
          </a:stretch>
        </p:blipFill>
        <p:spPr>
          <a:xfrm>
            <a:off x="6581913" y="1886224"/>
            <a:ext cx="2076174" cy="1749277"/>
          </a:xfrm>
          <a:prstGeom prst="rect">
            <a:avLst/>
          </a:prstGeom>
        </p:spPr>
      </p:pic>
    </p:spTree>
    <p:extLst>
      <p:ext uri="{BB962C8B-B14F-4D97-AF65-F5344CB8AC3E}">
        <p14:creationId xmlns:p14="http://schemas.microsoft.com/office/powerpoint/2010/main" val="3805132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0"/>
            <a:ext cx="7543800" cy="5919304"/>
          </a:xfrm>
        </p:spPr>
        <p:txBody>
          <a:bodyPr>
            <a:normAutofit/>
          </a:bodyPr>
          <a:lstStyle/>
          <a:p>
            <a:pPr marL="0" indent="0" algn="ctr">
              <a:buNone/>
            </a:pPr>
            <a:r>
              <a:rPr lang="en-US" sz="4400" b="1" i="1" dirty="0" smtClean="0"/>
              <a:t>Empirically Based Practice</a:t>
            </a:r>
          </a:p>
          <a:p>
            <a:pPr algn="ctr"/>
            <a:endParaRPr lang="en-US" sz="4400" b="1" dirty="0"/>
          </a:p>
          <a:p>
            <a:pPr algn="ctr"/>
            <a:endParaRPr lang="en-US" sz="4400" b="1" dirty="0" smtClean="0"/>
          </a:p>
          <a:p>
            <a:pPr algn="ctr"/>
            <a:endParaRPr lang="en-US" sz="4400" b="1" dirty="0"/>
          </a:p>
          <a:p>
            <a:pPr algn="ctr"/>
            <a:endParaRPr lang="en-US" sz="4400" b="1" dirty="0" smtClean="0"/>
          </a:p>
          <a:p>
            <a:pPr algn="ctr"/>
            <a:endParaRPr lang="en-US" sz="4400" b="1" dirty="0"/>
          </a:p>
        </p:txBody>
      </p:sp>
      <p:sp>
        <p:nvSpPr>
          <p:cNvPr id="6" name="Rectangle 5"/>
          <p:cNvSpPr>
            <a:spLocks noGrp="1" noChangeArrowheads="1"/>
          </p:cNvSpPr>
          <p:nvPr/>
        </p:nvSpPr>
        <p:spPr bwMode="auto">
          <a:xfrm>
            <a:off x="452783" y="1435653"/>
            <a:ext cx="8260521" cy="460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r>
              <a:rPr lang="en-US" sz="2400" b="1" dirty="0">
                <a:solidFill>
                  <a:srgbClr val="820101"/>
                </a:solidFill>
              </a:rPr>
              <a:t>A type of intervention in which the professional social worker uses research as a practice and problem solving tool; collects data systematically to monitor the intervention; specifies problems, techniques, and outcomes in measurable terms; and systematically evaluates the effectiveness of the intervention used.</a:t>
            </a:r>
          </a:p>
          <a:p>
            <a:endParaRPr lang="en-US" sz="1200" dirty="0"/>
          </a:p>
          <a:p>
            <a:pPr marL="3081338">
              <a:buFontTx/>
              <a:buNone/>
              <a:tabLst>
                <a:tab pos="2805113" algn="l"/>
              </a:tabLst>
            </a:pPr>
            <a:r>
              <a:rPr lang="en-US" sz="2400" dirty="0"/>
              <a:t>					</a:t>
            </a:r>
            <a:r>
              <a:rPr lang="en-US" sz="1800" i="1" dirty="0"/>
              <a:t>The Social Work Dictionary</a:t>
            </a:r>
          </a:p>
          <a:p>
            <a:pPr marL="3081338">
              <a:buFontTx/>
              <a:buNone/>
              <a:tabLst>
                <a:tab pos="2805113" algn="l"/>
              </a:tabLst>
            </a:pPr>
            <a:r>
              <a:rPr lang="en-US" sz="1800" i="1" dirty="0"/>
              <a:t>					Robert Barker, DSW, ACSW</a:t>
            </a:r>
          </a:p>
          <a:p>
            <a:pPr marL="3081338">
              <a:buFontTx/>
              <a:buNone/>
              <a:tabLst>
                <a:tab pos="2805113" algn="l"/>
              </a:tabLst>
            </a:pPr>
            <a:r>
              <a:rPr lang="en-US" sz="1800" i="1" dirty="0"/>
              <a:t>				</a:t>
            </a:r>
            <a:r>
              <a:rPr lang="en-US" sz="1800" i="1" dirty="0" smtClean="0"/>
              <a:t>	NASW </a:t>
            </a:r>
            <a:r>
              <a:rPr lang="en-US" sz="1800" i="1" dirty="0"/>
              <a:t>Press 1999</a:t>
            </a:r>
          </a:p>
        </p:txBody>
      </p:sp>
      <p:pic>
        <p:nvPicPr>
          <p:cNvPr id="7" name="Picture 6" descr="IMG_67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957" y="3821043"/>
            <a:ext cx="1546086" cy="2223295"/>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a:xfrm>
            <a:off x="7620000" y="5687568"/>
            <a:ext cx="685800" cy="365125"/>
          </a:xfrm>
        </p:spPr>
        <p:txBody>
          <a:bodyPr/>
          <a:lstStyle/>
          <a:p>
            <a:fld id="{B6CED872-7022-C74A-B53C-DCAF6ADC153A}" type="slidenum">
              <a:rPr lang="en-US" sz="1000" smtClean="0">
                <a:latin typeface="Arial"/>
                <a:cs typeface="Arial"/>
              </a:rPr>
              <a:t>2</a:t>
            </a:fld>
            <a:endParaRPr lang="en-US" sz="1000" dirty="0">
              <a:latin typeface="Arial"/>
              <a:cs typeface="Arial"/>
            </a:endParaRPr>
          </a:p>
        </p:txBody>
      </p:sp>
    </p:spTree>
    <p:extLst>
      <p:ext uri="{BB962C8B-B14F-4D97-AF65-F5344CB8AC3E}">
        <p14:creationId xmlns:p14="http://schemas.microsoft.com/office/powerpoint/2010/main" val="1296750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783" y="265044"/>
            <a:ext cx="8249478" cy="5797826"/>
          </a:xfrm>
        </p:spPr>
        <p:txBody>
          <a:bodyPr/>
          <a:lstStyle/>
          <a:p>
            <a:pPr marL="0" indent="0" algn="ctr">
              <a:buNone/>
            </a:pPr>
            <a:r>
              <a:rPr lang="en-US" sz="4000" b="1" i="1" dirty="0" smtClean="0"/>
              <a:t>Evidence-Based Social Work</a:t>
            </a:r>
          </a:p>
          <a:p>
            <a:pPr marL="0" indent="0" algn="ctr">
              <a:buNone/>
            </a:pPr>
            <a:endParaRPr lang="en-US" sz="1200" b="1" dirty="0" smtClean="0"/>
          </a:p>
          <a:p>
            <a:pPr marL="236538" indent="-180975">
              <a:buFontTx/>
              <a:buNone/>
            </a:pPr>
            <a:r>
              <a:rPr lang="ja-JP" altLang="en-US" dirty="0">
                <a:solidFill>
                  <a:srgbClr val="820101"/>
                </a:solidFill>
                <a:latin typeface="Arial"/>
              </a:rPr>
              <a:t>“</a:t>
            </a:r>
            <a:r>
              <a:rPr lang="en-US" b="1" dirty="0">
                <a:solidFill>
                  <a:srgbClr val="820101"/>
                </a:solidFill>
              </a:rPr>
              <a:t>Professional judgments and behaviors should be guided by two interdependent principals:</a:t>
            </a:r>
          </a:p>
          <a:p>
            <a:pPr marL="625475" indent="-282575">
              <a:buFont typeface="Wingdings 2" charset="0"/>
              <a:buAutoNum type="arabicPeriod"/>
            </a:pPr>
            <a:r>
              <a:rPr lang="en-US" dirty="0" smtClean="0"/>
              <a:t>Whenever </a:t>
            </a:r>
            <a:r>
              <a:rPr lang="en-US" dirty="0"/>
              <a:t>possible, practice should be grounded on prior findings that demonstrate empirically…that they are likely to produce predictable, beneficial, and effective results.</a:t>
            </a:r>
          </a:p>
          <a:p>
            <a:pPr marL="625475" indent="-282575">
              <a:buFont typeface="Wingdings 2" charset="0"/>
              <a:buAutoNum type="arabicPeriod"/>
            </a:pPr>
            <a:r>
              <a:rPr lang="en-US" dirty="0"/>
              <a:t>Every clients system, over time should be evaluated</a:t>
            </a:r>
            <a:r>
              <a:rPr lang="ja-JP" altLang="en-US" dirty="0">
                <a:latin typeface="Arial"/>
              </a:rPr>
              <a:t>”</a:t>
            </a: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
        <p:nvSpPr>
          <p:cNvPr id="5" name="Rectangle 4"/>
          <p:cNvSpPr/>
          <p:nvPr/>
        </p:nvSpPr>
        <p:spPr>
          <a:xfrm>
            <a:off x="4351130" y="3932583"/>
            <a:ext cx="3544958" cy="1692771"/>
          </a:xfrm>
          <a:prstGeom prst="rect">
            <a:avLst/>
          </a:prstGeom>
        </p:spPr>
        <p:txBody>
          <a:bodyPr wrap="square">
            <a:spAutoFit/>
          </a:bodyPr>
          <a:lstStyle/>
          <a:p>
            <a:pPr lvl="0" eaLnBrk="1" hangingPunct="1"/>
            <a:r>
              <a:rPr lang="en-US" sz="2000" b="1" kern="1200" dirty="0">
                <a:solidFill>
                  <a:srgbClr val="000000"/>
                </a:solidFill>
                <a:effectLst>
                  <a:outerShdw blurRad="38100" dist="38100" dir="2700000" algn="tl">
                    <a:srgbClr val="DDDDDD"/>
                  </a:outerShdw>
                </a:effectLst>
                <a:latin typeface="Arial" charset="0"/>
              </a:rPr>
              <a:t>Evidence Based Practice Manual</a:t>
            </a:r>
          </a:p>
          <a:p>
            <a:pPr lvl="0" eaLnBrk="1" hangingPunct="1"/>
            <a:r>
              <a:rPr lang="en-US" sz="1600" b="1" kern="1200" dirty="0">
                <a:solidFill>
                  <a:srgbClr val="000000"/>
                </a:solidFill>
                <a:effectLst>
                  <a:outerShdw blurRad="38100" dist="38100" dir="2700000" algn="tl">
                    <a:srgbClr val="DDDDDD"/>
                  </a:outerShdw>
                </a:effectLst>
                <a:latin typeface="Arial" charset="0"/>
              </a:rPr>
              <a:t>Oxford University Press </a:t>
            </a:r>
          </a:p>
          <a:p>
            <a:pPr lvl="0" eaLnBrk="1" hangingPunct="1"/>
            <a:r>
              <a:rPr lang="en-US" sz="1600" b="1" kern="1200" dirty="0">
                <a:solidFill>
                  <a:srgbClr val="000000"/>
                </a:solidFill>
                <a:effectLst>
                  <a:outerShdw blurRad="38100" dist="38100" dir="2700000" algn="tl">
                    <a:srgbClr val="DDDDDD"/>
                  </a:outerShdw>
                </a:effectLst>
                <a:latin typeface="Arial" charset="0"/>
              </a:rPr>
              <a:t>2004</a:t>
            </a:r>
          </a:p>
          <a:p>
            <a:pPr lvl="0" eaLnBrk="1" hangingPunct="1"/>
            <a:r>
              <a:rPr lang="en-US" sz="1600" b="1" kern="1200" dirty="0">
                <a:solidFill>
                  <a:srgbClr val="000000"/>
                </a:solidFill>
                <a:effectLst>
                  <a:outerShdw blurRad="38100" dist="38100" dir="2700000" algn="tl">
                    <a:srgbClr val="DDDDDD"/>
                  </a:outerShdw>
                </a:effectLst>
                <a:latin typeface="Arial" charset="0"/>
              </a:rPr>
              <a:t>Albert Roberts, PhD</a:t>
            </a:r>
          </a:p>
          <a:p>
            <a:pPr lvl="0" eaLnBrk="1" hangingPunct="1"/>
            <a:r>
              <a:rPr lang="en-US" sz="1600" b="1" kern="1200" dirty="0">
                <a:solidFill>
                  <a:srgbClr val="000000"/>
                </a:solidFill>
                <a:effectLst>
                  <a:outerShdw blurRad="38100" dist="38100" dir="2700000" algn="tl">
                    <a:srgbClr val="DDDDDD"/>
                  </a:outerShdw>
                </a:effectLst>
                <a:latin typeface="Arial" charset="0"/>
              </a:rPr>
              <a:t>Kenneth Yeager, PhD, LISW</a:t>
            </a:r>
          </a:p>
        </p:txBody>
      </p:sp>
      <p:pic>
        <p:nvPicPr>
          <p:cNvPr id="6" name="Picture 5" descr="IMG_67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174" y="3832087"/>
            <a:ext cx="1744869" cy="210874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p:txBody>
          <a:bodyPr/>
          <a:lstStyle/>
          <a:p>
            <a:fld id="{B6CED872-7022-C74A-B53C-DCAF6ADC153A}" type="slidenum">
              <a:rPr lang="en-US" sz="1000" smtClean="0">
                <a:latin typeface="Arial"/>
                <a:cs typeface="Arial"/>
              </a:rPr>
              <a:t>3</a:t>
            </a:fld>
            <a:endParaRPr lang="en-US" sz="1000" dirty="0">
              <a:latin typeface="Arial"/>
              <a:cs typeface="Arial"/>
            </a:endParaRPr>
          </a:p>
        </p:txBody>
      </p:sp>
    </p:spTree>
    <p:extLst>
      <p:ext uri="{BB962C8B-B14F-4D97-AF65-F5344CB8AC3E}">
        <p14:creationId xmlns:p14="http://schemas.microsoft.com/office/powerpoint/2010/main" val="2033394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435" y="0"/>
            <a:ext cx="8337826" cy="6747565"/>
          </a:xfrm>
        </p:spPr>
        <p:txBody>
          <a:bodyPr>
            <a:normAutofit fontScale="32500" lnSpcReduction="20000"/>
          </a:bodyPr>
          <a:lstStyle/>
          <a:p>
            <a:pPr marL="0" indent="0" algn="ctr">
              <a:buNone/>
            </a:pPr>
            <a:r>
              <a:rPr lang="en-US" sz="12300" b="1" i="1" dirty="0" smtClean="0"/>
              <a:t>Reasons for Resistance to EBP’s</a:t>
            </a:r>
          </a:p>
          <a:p>
            <a:pPr marL="0" indent="0" algn="ctr">
              <a:buNone/>
            </a:pPr>
            <a:endParaRPr lang="en-US" sz="2500" dirty="0" smtClean="0"/>
          </a:p>
          <a:p>
            <a:pPr marL="0" indent="0">
              <a:buNone/>
            </a:pPr>
            <a:endParaRPr lang="en-US" sz="2600" dirty="0" smtClean="0"/>
          </a:p>
          <a:p>
            <a:r>
              <a:rPr lang="en-US" sz="7400" b="1" u="sng" dirty="0">
                <a:solidFill>
                  <a:schemeClr val="accent1"/>
                </a:solidFill>
                <a:cs typeface="Times New Roman" charset="0"/>
              </a:rPr>
              <a:t>Poor connection between research and </a:t>
            </a:r>
            <a:r>
              <a:rPr lang="en-US" sz="7400" b="1" u="sng" dirty="0" smtClean="0">
                <a:solidFill>
                  <a:schemeClr val="accent1"/>
                </a:solidFill>
                <a:cs typeface="Times New Roman" charset="0"/>
              </a:rPr>
              <a:t>practice</a:t>
            </a:r>
          </a:p>
          <a:p>
            <a:endParaRPr lang="en-US" sz="2500" b="1" u="sng" dirty="0">
              <a:solidFill>
                <a:srgbClr val="FF0000"/>
              </a:solidFill>
              <a:cs typeface="Times New Roman" charset="0"/>
            </a:endParaRPr>
          </a:p>
          <a:p>
            <a:pPr lvl="1"/>
            <a:r>
              <a:rPr lang="en-US" sz="6000" b="1" dirty="0">
                <a:solidFill>
                  <a:schemeClr val="accent1">
                    <a:lumMod val="75000"/>
                  </a:schemeClr>
                </a:solidFill>
                <a:cs typeface="Times New Roman" charset="0"/>
              </a:rPr>
              <a:t>Segregation of researchers and clinicians, and research and practice classes in primary training programs</a:t>
            </a:r>
            <a:r>
              <a:rPr lang="en-US" sz="6000" b="1" dirty="0" smtClean="0">
                <a:solidFill>
                  <a:schemeClr val="accent1">
                    <a:lumMod val="75000"/>
                  </a:schemeClr>
                </a:solidFill>
                <a:cs typeface="Times New Roman" charset="0"/>
              </a:rPr>
              <a:t>.</a:t>
            </a:r>
          </a:p>
          <a:p>
            <a:pPr marL="320040" lvl="1" indent="0">
              <a:buNone/>
            </a:pPr>
            <a:endParaRPr lang="en-US" sz="32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Some researchers can</a:t>
            </a:r>
            <a:r>
              <a:rPr lang="ja-JP" altLang="en-US" sz="6000" b="1" dirty="0">
                <a:solidFill>
                  <a:schemeClr val="accent1">
                    <a:lumMod val="75000"/>
                  </a:schemeClr>
                </a:solidFill>
                <a:latin typeface="Arial"/>
                <a:cs typeface="Times New Roman" charset="0"/>
              </a:rPr>
              <a:t>’</a:t>
            </a:r>
            <a:r>
              <a:rPr lang="en-US" sz="6000" b="1" dirty="0">
                <a:solidFill>
                  <a:schemeClr val="accent1">
                    <a:lumMod val="75000"/>
                  </a:schemeClr>
                </a:solidFill>
                <a:cs typeface="Times New Roman" charset="0"/>
              </a:rPr>
              <a:t>t seem to say anything works or apply it to the real world</a:t>
            </a:r>
            <a:r>
              <a:rPr lang="en-US" sz="6000" b="1" dirty="0" smtClean="0">
                <a:solidFill>
                  <a:schemeClr val="accent1">
                    <a:lumMod val="75000"/>
                  </a:schemeClr>
                </a:solidFill>
                <a:cs typeface="Times New Roman" charset="0"/>
              </a:rPr>
              <a:t>.</a:t>
            </a:r>
          </a:p>
          <a:p>
            <a:pPr marL="320040" lvl="1" indent="0">
              <a:buNone/>
            </a:pPr>
            <a:endParaRPr lang="en-US" sz="32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Research findings </a:t>
            </a:r>
            <a:r>
              <a:rPr lang="en-US" sz="6000" b="1" dirty="0" smtClean="0">
                <a:solidFill>
                  <a:schemeClr val="accent1">
                    <a:lumMod val="75000"/>
                  </a:schemeClr>
                </a:solidFill>
                <a:cs typeface="Times New Roman" charset="0"/>
              </a:rPr>
              <a:t>often appear overly complex </a:t>
            </a:r>
            <a:r>
              <a:rPr lang="en-US" sz="6000" b="1" dirty="0">
                <a:solidFill>
                  <a:schemeClr val="accent1">
                    <a:lumMod val="75000"/>
                  </a:schemeClr>
                </a:solidFill>
                <a:cs typeface="Times New Roman" charset="0"/>
              </a:rPr>
              <a:t>to the point of seeming to be useless or not applicable to many clients</a:t>
            </a:r>
            <a:r>
              <a:rPr lang="en-US" sz="6000" b="1" dirty="0" smtClean="0">
                <a:solidFill>
                  <a:schemeClr val="accent1">
                    <a:lumMod val="75000"/>
                  </a:schemeClr>
                </a:solidFill>
                <a:cs typeface="Times New Roman" charset="0"/>
              </a:rPr>
              <a:t>.</a:t>
            </a:r>
          </a:p>
          <a:p>
            <a:pPr marL="320040" lvl="1" indent="0">
              <a:buNone/>
            </a:pPr>
            <a:endParaRPr lang="en-US" sz="32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Not enough outcome research with commonly used interventions</a:t>
            </a:r>
            <a:r>
              <a:rPr lang="en-US" sz="6000" b="1" dirty="0" smtClean="0">
                <a:solidFill>
                  <a:schemeClr val="accent1">
                    <a:lumMod val="75000"/>
                  </a:schemeClr>
                </a:solidFill>
                <a:cs typeface="Times New Roman" charset="0"/>
              </a:rPr>
              <a:t>.</a:t>
            </a:r>
          </a:p>
          <a:p>
            <a:pPr marL="320040" lvl="1" indent="0">
              <a:buNone/>
            </a:pPr>
            <a:endParaRPr lang="en-US" sz="25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Little effectiveness research</a:t>
            </a:r>
            <a:r>
              <a:rPr lang="en-US" sz="6000" b="1" dirty="0" smtClean="0">
                <a:solidFill>
                  <a:schemeClr val="accent1">
                    <a:lumMod val="75000"/>
                  </a:schemeClr>
                </a:solidFill>
                <a:cs typeface="Times New Roman" charset="0"/>
              </a:rPr>
              <a:t>.</a:t>
            </a:r>
          </a:p>
          <a:p>
            <a:pPr marL="320040" lvl="1" indent="0">
              <a:buNone/>
            </a:pPr>
            <a:endParaRPr lang="en-US" sz="25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No or ineffective dissemination efforts by developers of EBP</a:t>
            </a:r>
            <a:r>
              <a:rPr lang="ja-JP" altLang="en-US" sz="6000" b="1" dirty="0">
                <a:solidFill>
                  <a:schemeClr val="accent1">
                    <a:lumMod val="75000"/>
                  </a:schemeClr>
                </a:solidFill>
                <a:latin typeface="Arial"/>
                <a:cs typeface="Times New Roman" charset="0"/>
              </a:rPr>
              <a:t>’</a:t>
            </a:r>
            <a:r>
              <a:rPr lang="en-US" sz="6000" b="1" dirty="0">
                <a:solidFill>
                  <a:schemeClr val="accent1">
                    <a:lumMod val="75000"/>
                  </a:schemeClr>
                </a:solidFill>
                <a:cs typeface="Times New Roman" charset="0"/>
              </a:rPr>
              <a:t>s</a:t>
            </a:r>
            <a:r>
              <a:rPr lang="en-US" sz="6000" b="1" dirty="0" smtClean="0">
                <a:solidFill>
                  <a:schemeClr val="accent1">
                    <a:lumMod val="75000"/>
                  </a:schemeClr>
                </a:solidFill>
                <a:cs typeface="Times New Roman" charset="0"/>
              </a:rPr>
              <a:t>.</a:t>
            </a:r>
          </a:p>
          <a:p>
            <a:pPr marL="320040" lvl="1" indent="0">
              <a:buNone/>
            </a:pPr>
            <a:endParaRPr lang="en-US" sz="2500" b="1" dirty="0">
              <a:solidFill>
                <a:schemeClr val="accent1">
                  <a:lumMod val="75000"/>
                </a:schemeClr>
              </a:solidFill>
              <a:cs typeface="Times New Roman" charset="0"/>
            </a:endParaRPr>
          </a:p>
          <a:p>
            <a:pPr lvl="1"/>
            <a:r>
              <a:rPr lang="en-US" sz="6000" b="1" dirty="0">
                <a:solidFill>
                  <a:schemeClr val="accent1">
                    <a:lumMod val="75000"/>
                  </a:schemeClr>
                </a:solidFill>
                <a:cs typeface="Times New Roman" charset="0"/>
              </a:rPr>
              <a:t>Inadequate continuing education system</a:t>
            </a:r>
            <a:r>
              <a:rPr lang="en-US" sz="6000" b="1" dirty="0" smtClean="0">
                <a:solidFill>
                  <a:schemeClr val="accent1">
                    <a:lumMod val="75000"/>
                  </a:schemeClr>
                </a:solidFill>
                <a:cs typeface="Times New Roman" charset="0"/>
              </a:rPr>
              <a:t>.</a:t>
            </a:r>
          </a:p>
          <a:p>
            <a:pPr marL="320040" lvl="1" indent="0">
              <a:buNone/>
            </a:pPr>
            <a:endParaRPr lang="en-US" sz="2500" dirty="0">
              <a:cs typeface="Times New Roman" charset="0"/>
            </a:endParaRPr>
          </a:p>
          <a:p>
            <a:r>
              <a:rPr lang="en-US" sz="7400" b="1" u="sng" dirty="0">
                <a:solidFill>
                  <a:srgbClr val="AD0101"/>
                </a:solidFill>
              </a:rPr>
              <a:t>Lack of demand for EBP</a:t>
            </a:r>
            <a:r>
              <a:rPr lang="ja-JP" altLang="en-US" sz="7400" b="1" u="sng" dirty="0">
                <a:solidFill>
                  <a:srgbClr val="AD0101"/>
                </a:solidFill>
                <a:latin typeface="Arial"/>
              </a:rPr>
              <a:t>’</a:t>
            </a:r>
            <a:r>
              <a:rPr lang="en-US" sz="7400" b="1" u="sng" dirty="0">
                <a:solidFill>
                  <a:srgbClr val="AD0101"/>
                </a:solidFill>
              </a:rPr>
              <a:t>s by consumers of services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a:xfrm>
            <a:off x="7620000" y="5687568"/>
            <a:ext cx="762000" cy="551997"/>
          </a:xfrm>
        </p:spPr>
        <p:txBody>
          <a:bodyPr/>
          <a:lstStyle/>
          <a:p>
            <a:fld id="{B6CED872-7022-C74A-B53C-DCAF6ADC153A}" type="slidenum">
              <a:rPr lang="en-US" sz="1000" smtClean="0">
                <a:latin typeface="Arial"/>
                <a:cs typeface="Arial"/>
              </a:rPr>
              <a:t>4</a:t>
            </a:fld>
            <a:endParaRPr lang="en-US" sz="1000" dirty="0">
              <a:latin typeface="Arial"/>
              <a:cs typeface="Arial"/>
            </a:endParaRPr>
          </a:p>
        </p:txBody>
      </p:sp>
    </p:spTree>
    <p:extLst>
      <p:ext uri="{BB962C8B-B14F-4D97-AF65-F5344CB8AC3E}">
        <p14:creationId xmlns:p14="http://schemas.microsoft.com/office/powerpoint/2010/main" val="1062489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957" y="530087"/>
            <a:ext cx="8116955" cy="5698435"/>
          </a:xfrm>
        </p:spPr>
        <p:txBody>
          <a:bodyPr>
            <a:normAutofit fontScale="92500" lnSpcReduction="10000"/>
          </a:bodyPr>
          <a:lstStyle/>
          <a:p>
            <a:pPr marL="0" indent="0" algn="ctr">
              <a:buNone/>
            </a:pPr>
            <a:r>
              <a:rPr lang="en-US" sz="4300" b="1" i="1" dirty="0" smtClean="0"/>
              <a:t>Challenges Facing Accountability</a:t>
            </a:r>
          </a:p>
          <a:p>
            <a:pPr marL="0" indent="0">
              <a:buNone/>
            </a:pPr>
            <a:endParaRPr lang="en-US" sz="1500" dirty="0"/>
          </a:p>
          <a:p>
            <a:pPr marL="381000" indent="-381000">
              <a:lnSpc>
                <a:spcPct val="80000"/>
              </a:lnSpc>
            </a:pPr>
            <a:r>
              <a:rPr lang="en-US" sz="2600" b="1" dirty="0">
                <a:solidFill>
                  <a:srgbClr val="820101"/>
                </a:solidFill>
              </a:rPr>
              <a:t>Evidence-of-</a:t>
            </a:r>
            <a:r>
              <a:rPr lang="en-US" sz="2600" b="1" dirty="0" smtClean="0">
                <a:solidFill>
                  <a:srgbClr val="820101"/>
                </a:solidFill>
              </a:rPr>
              <a:t>effectiveness is unknown</a:t>
            </a:r>
            <a:endParaRPr lang="en-US" sz="2600" b="1" dirty="0">
              <a:solidFill>
                <a:srgbClr val="820101"/>
              </a:solidFill>
            </a:endParaRPr>
          </a:p>
          <a:p>
            <a:pPr marL="381000" indent="-381000">
              <a:lnSpc>
                <a:spcPct val="80000"/>
              </a:lnSpc>
            </a:pPr>
            <a:r>
              <a:rPr lang="en-US" sz="2600" b="1" dirty="0" smtClean="0">
                <a:solidFill>
                  <a:srgbClr val="820101"/>
                </a:solidFill>
              </a:rPr>
              <a:t>Authority is poorly established</a:t>
            </a:r>
            <a:endParaRPr lang="en-US" sz="2600" b="1" dirty="0">
              <a:solidFill>
                <a:srgbClr val="820101"/>
              </a:solidFill>
            </a:endParaRPr>
          </a:p>
          <a:p>
            <a:pPr marL="381000" indent="-381000">
              <a:lnSpc>
                <a:spcPct val="80000"/>
              </a:lnSpc>
            </a:pPr>
            <a:r>
              <a:rPr lang="en-US" sz="2600" b="1" dirty="0">
                <a:solidFill>
                  <a:srgbClr val="820101"/>
                </a:solidFill>
              </a:rPr>
              <a:t>Conflicting hierarchy</a:t>
            </a:r>
          </a:p>
          <a:p>
            <a:pPr marL="381000" indent="-381000">
              <a:lnSpc>
                <a:spcPct val="80000"/>
              </a:lnSpc>
            </a:pPr>
            <a:r>
              <a:rPr lang="en-US" sz="2600" b="1" dirty="0">
                <a:solidFill>
                  <a:srgbClr val="820101"/>
                </a:solidFill>
              </a:rPr>
              <a:t>Definition of </a:t>
            </a:r>
            <a:r>
              <a:rPr lang="en-US" sz="2600" b="1" dirty="0" smtClean="0">
                <a:solidFill>
                  <a:srgbClr val="820101"/>
                </a:solidFill>
              </a:rPr>
              <a:t>evidence lacks consensus</a:t>
            </a:r>
            <a:endParaRPr lang="en-US" sz="2600" b="1" dirty="0">
              <a:solidFill>
                <a:srgbClr val="820101"/>
              </a:solidFill>
            </a:endParaRPr>
          </a:p>
          <a:p>
            <a:pPr marL="381000" indent="-381000">
              <a:lnSpc>
                <a:spcPct val="80000"/>
              </a:lnSpc>
            </a:pPr>
            <a:r>
              <a:rPr lang="en-US" sz="2600" b="1" dirty="0">
                <a:solidFill>
                  <a:srgbClr val="820101"/>
                </a:solidFill>
              </a:rPr>
              <a:t>Shortage of evidence</a:t>
            </a:r>
          </a:p>
          <a:p>
            <a:pPr marL="800100" lvl="1" indent="-342900">
              <a:lnSpc>
                <a:spcPct val="80000"/>
              </a:lnSpc>
            </a:pPr>
            <a:r>
              <a:rPr lang="en-US" sz="2600" b="1" dirty="0">
                <a:solidFill>
                  <a:srgbClr val="820101"/>
                </a:solidFill>
              </a:rPr>
              <a:t>Variation by field of practice</a:t>
            </a:r>
          </a:p>
          <a:p>
            <a:pPr marL="800100" lvl="1" indent="-342900">
              <a:lnSpc>
                <a:spcPct val="80000"/>
              </a:lnSpc>
            </a:pPr>
            <a:r>
              <a:rPr lang="en-US" sz="2600" b="1" dirty="0">
                <a:solidFill>
                  <a:srgbClr val="820101"/>
                </a:solidFill>
              </a:rPr>
              <a:t>Inflation of evidence</a:t>
            </a:r>
          </a:p>
          <a:p>
            <a:pPr marL="800100" lvl="1" indent="-342900">
              <a:lnSpc>
                <a:spcPct val="80000"/>
              </a:lnSpc>
            </a:pPr>
            <a:r>
              <a:rPr lang="en-US" sz="2600" b="1" dirty="0">
                <a:solidFill>
                  <a:srgbClr val="820101"/>
                </a:solidFill>
              </a:rPr>
              <a:t>Small &amp; transient effects</a:t>
            </a:r>
          </a:p>
          <a:p>
            <a:pPr marL="800100" lvl="1" indent="-342900">
              <a:lnSpc>
                <a:spcPct val="80000"/>
              </a:lnSpc>
            </a:pPr>
            <a:r>
              <a:rPr lang="en-US" sz="2600" b="1" dirty="0">
                <a:solidFill>
                  <a:srgbClr val="820101"/>
                </a:solidFill>
              </a:rPr>
              <a:t>Assessment validity</a:t>
            </a:r>
          </a:p>
          <a:p>
            <a:pPr marL="381000" indent="-381000">
              <a:lnSpc>
                <a:spcPct val="80000"/>
              </a:lnSpc>
            </a:pPr>
            <a:r>
              <a:rPr lang="en-US" sz="2600" b="1" dirty="0" smtClean="0">
                <a:solidFill>
                  <a:srgbClr val="820101"/>
                </a:solidFill>
              </a:rPr>
              <a:t>Efficacy </a:t>
            </a:r>
            <a:r>
              <a:rPr lang="en-US" sz="2600" b="1" dirty="0">
                <a:solidFill>
                  <a:srgbClr val="820101"/>
                </a:solidFill>
              </a:rPr>
              <a:t>versus effectiveness</a:t>
            </a:r>
          </a:p>
          <a:p>
            <a:pPr marL="381000" indent="-381000">
              <a:lnSpc>
                <a:spcPct val="80000"/>
              </a:lnSpc>
            </a:pPr>
            <a:r>
              <a:rPr lang="en-US" sz="2600" b="1" dirty="0">
                <a:solidFill>
                  <a:srgbClr val="820101"/>
                </a:solidFill>
              </a:rPr>
              <a:t>Diffusion, adoption and implementation</a:t>
            </a:r>
          </a:p>
          <a:p>
            <a:pPr marL="381000" indent="-381000">
              <a:lnSpc>
                <a:spcPct val="80000"/>
              </a:lnSpc>
            </a:pPr>
            <a:r>
              <a:rPr lang="en-US" sz="2600" b="1" dirty="0">
                <a:solidFill>
                  <a:srgbClr val="820101"/>
                </a:solidFill>
              </a:rPr>
              <a:t>Policy &amp; system level issues</a:t>
            </a:r>
          </a:p>
          <a:p>
            <a:pPr marL="381000" indent="-381000">
              <a:lnSpc>
                <a:spcPct val="80000"/>
              </a:lnSpc>
            </a:pPr>
            <a:r>
              <a:rPr lang="en-US" sz="2600" b="1" dirty="0">
                <a:solidFill>
                  <a:srgbClr val="820101"/>
                </a:solidFill>
              </a:rPr>
              <a:t>Training &amp; </a:t>
            </a:r>
            <a:r>
              <a:rPr lang="en-US" sz="2600" b="1" dirty="0" smtClean="0">
                <a:solidFill>
                  <a:srgbClr val="820101"/>
                </a:solidFill>
              </a:rPr>
              <a:t>sustaining is lacking or non-existent</a:t>
            </a:r>
            <a:endParaRPr lang="en-US" sz="2600" b="1" dirty="0">
              <a:solidFill>
                <a:srgbClr val="820101"/>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B6CED872-7022-C74A-B53C-DCAF6ADC153A}" type="slidenum">
              <a:rPr lang="en-US" sz="1000" smtClean="0">
                <a:latin typeface="Arial"/>
                <a:cs typeface="Arial"/>
              </a:rPr>
              <a:t>5</a:t>
            </a:fld>
            <a:endParaRPr lang="en-US" sz="1000" dirty="0">
              <a:latin typeface="Arial"/>
              <a:cs typeface="Arial"/>
            </a:endParaRPr>
          </a:p>
        </p:txBody>
      </p:sp>
    </p:spTree>
    <p:extLst>
      <p:ext uri="{BB962C8B-B14F-4D97-AF65-F5344CB8AC3E}">
        <p14:creationId xmlns:p14="http://schemas.microsoft.com/office/powerpoint/2010/main" val="767568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2783" y="773044"/>
            <a:ext cx="8105913" cy="5400260"/>
          </a:xfrm>
        </p:spPr>
        <p:txBody>
          <a:bodyPr>
            <a:normAutofit/>
          </a:bodyPr>
          <a:lstStyle/>
          <a:p>
            <a:pPr marL="0" indent="0" algn="ctr">
              <a:buNone/>
            </a:pPr>
            <a:r>
              <a:rPr lang="en-US" sz="4300" b="1" i="1" dirty="0" smtClean="0"/>
              <a:t>Elements of Successful Practice</a:t>
            </a:r>
          </a:p>
          <a:p>
            <a:pPr marL="0" indent="0">
              <a:buNone/>
            </a:pPr>
            <a:endParaRPr lang="en-US" sz="800" dirty="0"/>
          </a:p>
          <a:p>
            <a:pPr>
              <a:lnSpc>
                <a:spcPct val="90000"/>
              </a:lnSpc>
            </a:pPr>
            <a:endParaRPr lang="en-US" sz="1200" b="1" dirty="0" smtClean="0"/>
          </a:p>
          <a:p>
            <a:pPr marL="792163" indent="-273050">
              <a:lnSpc>
                <a:spcPct val="90000"/>
              </a:lnSpc>
            </a:pPr>
            <a:r>
              <a:rPr lang="en-US" sz="3200" b="1" dirty="0" smtClean="0">
                <a:solidFill>
                  <a:srgbClr val="820101"/>
                </a:solidFill>
              </a:rPr>
              <a:t>Committed </a:t>
            </a:r>
            <a:r>
              <a:rPr lang="en-US" sz="3200" b="1" dirty="0">
                <a:solidFill>
                  <a:srgbClr val="820101"/>
                </a:solidFill>
              </a:rPr>
              <a:t>to </a:t>
            </a:r>
            <a:r>
              <a:rPr lang="en-US" sz="3200" b="1" dirty="0" smtClean="0">
                <a:solidFill>
                  <a:srgbClr val="820101"/>
                </a:solidFill>
              </a:rPr>
              <a:t>client</a:t>
            </a:r>
            <a:r>
              <a:rPr lang="en-US" sz="3200" b="1" dirty="0" smtClean="0">
                <a:solidFill>
                  <a:srgbClr val="820101"/>
                </a:solidFill>
                <a:latin typeface="Arial"/>
              </a:rPr>
              <a:t>’</a:t>
            </a:r>
            <a:r>
              <a:rPr lang="en-US" sz="3200" b="1" dirty="0" smtClean="0">
                <a:solidFill>
                  <a:srgbClr val="820101"/>
                </a:solidFill>
              </a:rPr>
              <a:t>s </a:t>
            </a:r>
            <a:r>
              <a:rPr lang="en-US" sz="3200" b="1" dirty="0">
                <a:solidFill>
                  <a:srgbClr val="820101"/>
                </a:solidFill>
              </a:rPr>
              <a:t>best </a:t>
            </a:r>
            <a:r>
              <a:rPr lang="en-US" sz="3200" b="1" dirty="0" smtClean="0">
                <a:solidFill>
                  <a:srgbClr val="820101"/>
                </a:solidFill>
              </a:rPr>
              <a:t>welfare</a:t>
            </a:r>
          </a:p>
          <a:p>
            <a:pPr marL="792163" indent="-273050">
              <a:lnSpc>
                <a:spcPct val="90000"/>
              </a:lnSpc>
              <a:buNone/>
            </a:pPr>
            <a:endParaRPr lang="en-US" sz="900" b="1" dirty="0">
              <a:solidFill>
                <a:srgbClr val="820101"/>
              </a:solidFill>
            </a:endParaRPr>
          </a:p>
          <a:p>
            <a:pPr marL="792163" indent="-273050">
              <a:lnSpc>
                <a:spcPct val="90000"/>
              </a:lnSpc>
            </a:pPr>
            <a:r>
              <a:rPr lang="en-US" sz="3200" b="1" dirty="0" smtClean="0">
                <a:solidFill>
                  <a:srgbClr val="820101"/>
                </a:solidFill>
              </a:rPr>
              <a:t>Values-guided</a:t>
            </a:r>
          </a:p>
          <a:p>
            <a:pPr marL="792163" indent="-273050">
              <a:lnSpc>
                <a:spcPct val="90000"/>
              </a:lnSpc>
              <a:buNone/>
            </a:pPr>
            <a:endParaRPr lang="en-US" sz="900" b="1" dirty="0">
              <a:solidFill>
                <a:srgbClr val="820101"/>
              </a:solidFill>
            </a:endParaRPr>
          </a:p>
          <a:p>
            <a:pPr marL="792163" indent="-273050">
              <a:lnSpc>
                <a:spcPct val="90000"/>
              </a:lnSpc>
            </a:pPr>
            <a:r>
              <a:rPr lang="en-US" sz="3200" b="1" dirty="0" smtClean="0">
                <a:solidFill>
                  <a:srgbClr val="820101"/>
                </a:solidFill>
              </a:rPr>
              <a:t>Goal-directed</a:t>
            </a:r>
            <a:r>
              <a:rPr lang="en-US" sz="3200" b="1" dirty="0">
                <a:solidFill>
                  <a:srgbClr val="820101"/>
                </a:solidFill>
              </a:rPr>
              <a:t>, hence </a:t>
            </a:r>
            <a:r>
              <a:rPr lang="en-US" sz="3200" b="1" dirty="0" smtClean="0">
                <a:solidFill>
                  <a:srgbClr val="820101"/>
                </a:solidFill>
              </a:rPr>
              <a:t>pragmatic</a:t>
            </a:r>
          </a:p>
          <a:p>
            <a:pPr marL="792163" indent="-273050">
              <a:lnSpc>
                <a:spcPct val="90000"/>
              </a:lnSpc>
              <a:buNone/>
            </a:pPr>
            <a:endParaRPr lang="en-US" sz="900" b="1" dirty="0">
              <a:solidFill>
                <a:srgbClr val="820101"/>
              </a:solidFill>
            </a:endParaRPr>
          </a:p>
          <a:p>
            <a:pPr marL="792163" indent="-273050">
              <a:lnSpc>
                <a:spcPct val="90000"/>
              </a:lnSpc>
            </a:pPr>
            <a:r>
              <a:rPr lang="en-US" sz="3200" b="1" dirty="0">
                <a:solidFill>
                  <a:srgbClr val="820101"/>
                </a:solidFill>
              </a:rPr>
              <a:t>Accountable: Must demonstrate effectiveness and </a:t>
            </a:r>
            <a:r>
              <a:rPr lang="en-US" sz="3200" b="1" dirty="0" smtClean="0">
                <a:solidFill>
                  <a:srgbClr val="820101"/>
                </a:solidFill>
              </a:rPr>
              <a:t>efficiency</a:t>
            </a:r>
          </a:p>
          <a:p>
            <a:pPr marL="792163" indent="-273050">
              <a:lnSpc>
                <a:spcPct val="90000"/>
              </a:lnSpc>
              <a:buNone/>
            </a:pPr>
            <a:endParaRPr lang="en-US" sz="900" b="1" dirty="0">
              <a:solidFill>
                <a:srgbClr val="820101"/>
              </a:solidFill>
            </a:endParaRPr>
          </a:p>
          <a:p>
            <a:pPr marL="792163" indent="-273050">
              <a:lnSpc>
                <a:spcPct val="90000"/>
              </a:lnSpc>
            </a:pPr>
            <a:r>
              <a:rPr lang="en-US" sz="3200" b="1" dirty="0">
                <a:solidFill>
                  <a:srgbClr val="820101"/>
                </a:solidFill>
              </a:rPr>
              <a:t>Committed to science-based criteria for evidence and </a:t>
            </a:r>
            <a:r>
              <a:rPr lang="en-US" sz="3200" b="1" dirty="0" smtClean="0">
                <a:solidFill>
                  <a:srgbClr val="820101"/>
                </a:solidFill>
              </a:rPr>
              <a:t>knowledge</a:t>
            </a:r>
            <a:endParaRPr lang="en-US"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B6CED872-7022-C74A-B53C-DCAF6ADC153A}" type="slidenum">
              <a:rPr lang="en-US" sz="1000" smtClean="0">
                <a:latin typeface="Arial"/>
                <a:cs typeface="Arial"/>
              </a:rPr>
              <a:t>6</a:t>
            </a:fld>
            <a:endParaRPr lang="en-US" sz="1000" dirty="0">
              <a:latin typeface="Arial"/>
              <a:cs typeface="Arial"/>
            </a:endParaRPr>
          </a:p>
        </p:txBody>
      </p:sp>
    </p:spTree>
    <p:extLst>
      <p:ext uri="{BB962C8B-B14F-4D97-AF65-F5344CB8AC3E}">
        <p14:creationId xmlns:p14="http://schemas.microsoft.com/office/powerpoint/2010/main" val="189588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1" y="563217"/>
            <a:ext cx="8028608" cy="5588000"/>
          </a:xfrm>
        </p:spPr>
        <p:txBody>
          <a:bodyPr/>
          <a:lstStyle/>
          <a:p>
            <a:pPr marL="0" indent="0" algn="ctr">
              <a:buNone/>
            </a:pPr>
            <a:r>
              <a:rPr lang="en-US" sz="4000" b="1" i="1" dirty="0" smtClean="0"/>
              <a:t>Accountable Practice Must Be:</a:t>
            </a:r>
          </a:p>
          <a:p>
            <a:pPr marL="0" indent="0">
              <a:buNone/>
            </a:pPr>
            <a:endParaRPr lang="en-US" i="1" dirty="0" smtClean="0"/>
          </a:p>
          <a:p>
            <a:pPr marL="515938" indent="-273050">
              <a:lnSpc>
                <a:spcPct val="90000"/>
              </a:lnSpc>
            </a:pPr>
            <a:r>
              <a:rPr lang="en-US" sz="3200" b="1" dirty="0">
                <a:solidFill>
                  <a:srgbClr val="820101"/>
                </a:solidFill>
              </a:rPr>
              <a:t>Responsive to client needs and concerns </a:t>
            </a:r>
          </a:p>
          <a:p>
            <a:pPr marL="515938" indent="-273050">
              <a:lnSpc>
                <a:spcPct val="90000"/>
              </a:lnSpc>
            </a:pPr>
            <a:r>
              <a:rPr lang="en-US" sz="3200" b="1" dirty="0">
                <a:solidFill>
                  <a:srgbClr val="820101"/>
                </a:solidFill>
              </a:rPr>
              <a:t>Outcome oriented</a:t>
            </a:r>
          </a:p>
          <a:p>
            <a:pPr marL="515938" indent="-273050">
              <a:lnSpc>
                <a:spcPct val="90000"/>
              </a:lnSpc>
            </a:pPr>
            <a:r>
              <a:rPr lang="en-US" sz="3200" b="1" dirty="0">
                <a:solidFill>
                  <a:srgbClr val="820101"/>
                </a:solidFill>
              </a:rPr>
              <a:t>Systematic</a:t>
            </a:r>
          </a:p>
          <a:p>
            <a:pPr marL="515938" indent="-273050">
              <a:lnSpc>
                <a:spcPct val="90000"/>
              </a:lnSpc>
            </a:pPr>
            <a:r>
              <a:rPr lang="en-US" sz="3200" b="1" dirty="0">
                <a:solidFill>
                  <a:srgbClr val="820101"/>
                </a:solidFill>
              </a:rPr>
              <a:t>Explicit and subject to scrutiny</a:t>
            </a:r>
          </a:p>
          <a:p>
            <a:pPr marL="515938" indent="-273050">
              <a:lnSpc>
                <a:spcPct val="90000"/>
              </a:lnSpc>
            </a:pPr>
            <a:r>
              <a:rPr lang="en-US" sz="3200" b="1" dirty="0">
                <a:solidFill>
                  <a:srgbClr val="820101"/>
                </a:solidFill>
              </a:rPr>
              <a:t>Guided by scientifically tested knowledge on effectiveness</a:t>
            </a:r>
          </a:p>
          <a:p>
            <a:pPr marL="515938" indent="-273050">
              <a:lnSpc>
                <a:spcPct val="90000"/>
              </a:lnSpc>
            </a:pPr>
            <a:r>
              <a:rPr lang="en-US" sz="3200" b="1" dirty="0">
                <a:solidFill>
                  <a:srgbClr val="820101"/>
                </a:solidFill>
              </a:rPr>
              <a:t>Evaluated and corrected</a:t>
            </a:r>
          </a:p>
          <a:p>
            <a:pPr marL="0" indent="0">
              <a:buNone/>
            </a:pPr>
            <a:endParaRPr lang="en-US" dirty="0"/>
          </a:p>
        </p:txBody>
      </p:sp>
      <p:sp>
        <p:nvSpPr>
          <p:cNvPr id="6" name="Slide Number Placeholder 5"/>
          <p:cNvSpPr>
            <a:spLocks noGrp="1"/>
          </p:cNvSpPr>
          <p:nvPr>
            <p:ph type="sldNum" sz="quarter" idx="12"/>
          </p:nvPr>
        </p:nvSpPr>
        <p:spPr/>
        <p:txBody>
          <a:bodyPr/>
          <a:lstStyle/>
          <a:p>
            <a:fld id="{B6CED872-7022-C74A-B53C-DCAF6ADC153A}" type="slidenum">
              <a:rPr lang="en-US" sz="1000" smtClean="0">
                <a:latin typeface="Arial"/>
                <a:cs typeface="Arial"/>
              </a:rPr>
              <a:t>7</a:t>
            </a:fld>
            <a:endParaRPr lang="en-US" sz="1000" dirty="0">
              <a:latin typeface="Arial"/>
              <a:cs typeface="Arial"/>
            </a:endParaRPr>
          </a:p>
        </p:txBody>
      </p:sp>
    </p:spTree>
    <p:extLst>
      <p:ext uri="{BB962C8B-B14F-4D97-AF65-F5344CB8AC3E}">
        <p14:creationId xmlns:p14="http://schemas.microsoft.com/office/powerpoint/2010/main" val="2293334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565" y="397565"/>
            <a:ext cx="8337825" cy="5830957"/>
          </a:xfrm>
        </p:spPr>
        <p:txBody>
          <a:bodyPr/>
          <a:lstStyle/>
          <a:p>
            <a:pPr marL="0" indent="0" algn="ctr">
              <a:buNone/>
            </a:pPr>
            <a:r>
              <a:rPr lang="en-US" sz="4000" b="1" i="1" dirty="0" smtClean="0"/>
              <a:t>Accountable Practice Guidelines</a:t>
            </a:r>
          </a:p>
          <a:p>
            <a:pPr marL="0" indent="0">
              <a:buNone/>
            </a:pPr>
            <a:endParaRPr lang="en-US" sz="1600" dirty="0" smtClean="0"/>
          </a:p>
          <a:p>
            <a:pPr>
              <a:lnSpc>
                <a:spcPct val="90000"/>
              </a:lnSpc>
            </a:pPr>
            <a:r>
              <a:rPr lang="en-US" sz="2800" b="1" dirty="0">
                <a:solidFill>
                  <a:srgbClr val="820101"/>
                </a:solidFill>
              </a:rPr>
              <a:t>Assembly and organization of empirically tested knowledge to inform effective practice</a:t>
            </a:r>
          </a:p>
          <a:p>
            <a:pPr>
              <a:lnSpc>
                <a:spcPct val="90000"/>
              </a:lnSpc>
            </a:pPr>
            <a:r>
              <a:rPr lang="en-US" sz="2800" b="1" dirty="0">
                <a:solidFill>
                  <a:srgbClr val="820101"/>
                </a:solidFill>
              </a:rPr>
              <a:t>Facilitate </a:t>
            </a:r>
            <a:r>
              <a:rPr lang="en-US" sz="2800" b="1" dirty="0" smtClean="0">
                <a:solidFill>
                  <a:srgbClr val="820101"/>
                </a:solidFill>
              </a:rPr>
              <a:t>practitioners</a:t>
            </a:r>
            <a:r>
              <a:rPr lang="ja-JP" altLang="en-US" sz="2800" b="1" dirty="0">
                <a:solidFill>
                  <a:srgbClr val="820101"/>
                </a:solidFill>
                <a:latin typeface="Arial"/>
              </a:rPr>
              <a:t>’</a:t>
            </a:r>
            <a:r>
              <a:rPr lang="en-US" sz="2800" b="1" dirty="0">
                <a:solidFill>
                  <a:srgbClr val="820101"/>
                </a:solidFill>
              </a:rPr>
              <a:t> access to, use, and proper application of that knowledge to the individual case</a:t>
            </a:r>
          </a:p>
          <a:p>
            <a:pPr>
              <a:lnSpc>
                <a:spcPct val="90000"/>
              </a:lnSpc>
            </a:pPr>
            <a:r>
              <a:rPr lang="en-US" sz="2800" b="1" dirty="0">
                <a:solidFill>
                  <a:srgbClr val="820101"/>
                </a:solidFill>
              </a:rPr>
              <a:t>Maintain communication between practitioners and researchers regarding knowledge needs</a:t>
            </a:r>
          </a:p>
          <a:p>
            <a:pPr>
              <a:lnSpc>
                <a:spcPct val="90000"/>
              </a:lnSpc>
            </a:pPr>
            <a:r>
              <a:rPr lang="en-US" sz="2800" b="1" dirty="0">
                <a:solidFill>
                  <a:srgbClr val="820101"/>
                </a:solidFill>
              </a:rPr>
              <a:t>Enhance practice-relevant research and capitalize on practice-generated clinical hypotheses and </a:t>
            </a:r>
            <a:r>
              <a:rPr lang="en-US" sz="2800" b="1" dirty="0" smtClean="0">
                <a:solidFill>
                  <a:srgbClr val="820101"/>
                </a:solidFill>
              </a:rPr>
              <a:t>innovations</a:t>
            </a:r>
          </a:p>
          <a:p>
            <a:pPr>
              <a:lnSpc>
                <a:spcPct val="90000"/>
              </a:lnSpc>
            </a:pPr>
            <a:endParaRPr lang="en-US" sz="2800" b="1" dirty="0">
              <a:solidFill>
                <a:srgbClr val="820101"/>
              </a:solidFill>
            </a:endParaRPr>
          </a:p>
        </p:txBody>
      </p:sp>
      <p:sp>
        <p:nvSpPr>
          <p:cNvPr id="4" name="Slide Number Placeholder 3"/>
          <p:cNvSpPr>
            <a:spLocks noGrp="1"/>
          </p:cNvSpPr>
          <p:nvPr>
            <p:ph type="sldNum" sz="quarter" idx="12"/>
          </p:nvPr>
        </p:nvSpPr>
        <p:spPr/>
        <p:txBody>
          <a:bodyPr/>
          <a:lstStyle/>
          <a:p>
            <a:fld id="{B6CED872-7022-C74A-B53C-DCAF6ADC153A}" type="slidenum">
              <a:rPr lang="en-US" sz="1000" smtClean="0">
                <a:latin typeface="Arial"/>
                <a:cs typeface="Arial"/>
              </a:rPr>
              <a:t>8</a:t>
            </a:fld>
            <a:endParaRPr lang="en-US" sz="1000" dirty="0">
              <a:latin typeface="Arial"/>
              <a:cs typeface="Arial"/>
            </a:endParaRPr>
          </a:p>
        </p:txBody>
      </p:sp>
    </p:spTree>
    <p:extLst>
      <p:ext uri="{BB962C8B-B14F-4D97-AF65-F5344CB8AC3E}">
        <p14:creationId xmlns:p14="http://schemas.microsoft.com/office/powerpoint/2010/main" val="238994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130" y="563217"/>
            <a:ext cx="8602870" cy="5532783"/>
          </a:xfrm>
        </p:spPr>
        <p:txBody>
          <a:bodyPr>
            <a:normAutofit/>
          </a:bodyPr>
          <a:lstStyle/>
          <a:p>
            <a:pPr marL="0" indent="0" algn="ctr">
              <a:buNone/>
            </a:pPr>
            <a:r>
              <a:rPr lang="en-US" sz="4000" b="1" i="1" dirty="0" smtClean="0"/>
              <a:t>Measuring the “Value” of Social Work </a:t>
            </a:r>
          </a:p>
          <a:p>
            <a:endParaRPr lang="en-US" sz="1200" dirty="0" smtClean="0"/>
          </a:p>
          <a:p>
            <a:r>
              <a:rPr lang="en-US" sz="2800" b="1" dirty="0" smtClean="0">
                <a:solidFill>
                  <a:srgbClr val="820101"/>
                </a:solidFill>
              </a:rPr>
              <a:t>Measurement </a:t>
            </a:r>
            <a:r>
              <a:rPr lang="en-US" sz="2800" b="1" dirty="0">
                <a:solidFill>
                  <a:srgbClr val="820101"/>
                </a:solidFill>
              </a:rPr>
              <a:t>of  the </a:t>
            </a:r>
            <a:r>
              <a:rPr lang="ja-JP" altLang="en-US" sz="2800" b="1" dirty="0">
                <a:solidFill>
                  <a:srgbClr val="820101"/>
                </a:solidFill>
                <a:latin typeface="Arial"/>
              </a:rPr>
              <a:t>“</a:t>
            </a:r>
            <a:r>
              <a:rPr lang="en-US" sz="2800" b="1" dirty="0">
                <a:solidFill>
                  <a:srgbClr val="820101"/>
                </a:solidFill>
              </a:rPr>
              <a:t>increment</a:t>
            </a:r>
            <a:r>
              <a:rPr lang="ja-JP" altLang="en-US" sz="2800" b="1" dirty="0">
                <a:solidFill>
                  <a:srgbClr val="820101"/>
                </a:solidFill>
                <a:latin typeface="Arial"/>
              </a:rPr>
              <a:t>”</a:t>
            </a:r>
            <a:r>
              <a:rPr lang="en-US" sz="2800" b="1" dirty="0">
                <a:solidFill>
                  <a:srgbClr val="820101"/>
                </a:solidFill>
              </a:rPr>
              <a:t> attributable to social work intervention</a:t>
            </a:r>
          </a:p>
          <a:p>
            <a:pPr marL="736600" lvl="1" indent="-273050">
              <a:buFontTx/>
              <a:buChar char="•"/>
            </a:pPr>
            <a:r>
              <a:rPr lang="en-US" sz="2400" b="1" dirty="0">
                <a:solidFill>
                  <a:srgbClr val="820101"/>
                </a:solidFill>
              </a:rPr>
              <a:t>Quantification of value</a:t>
            </a:r>
          </a:p>
          <a:p>
            <a:r>
              <a:rPr lang="en-US" sz="2800" b="1" dirty="0">
                <a:solidFill>
                  <a:srgbClr val="820101"/>
                </a:solidFill>
              </a:rPr>
              <a:t>Cost to deliver</a:t>
            </a:r>
          </a:p>
          <a:p>
            <a:r>
              <a:rPr lang="en-US" sz="2800" b="1" dirty="0">
                <a:solidFill>
                  <a:srgbClr val="820101"/>
                </a:solidFill>
              </a:rPr>
              <a:t>Cost-benefit</a:t>
            </a:r>
          </a:p>
          <a:p>
            <a:r>
              <a:rPr lang="en-US" sz="2800" b="1" dirty="0">
                <a:solidFill>
                  <a:srgbClr val="820101"/>
                </a:solidFill>
              </a:rPr>
              <a:t>Cost of care studies</a:t>
            </a:r>
          </a:p>
          <a:p>
            <a:r>
              <a:rPr lang="en-US" sz="2800" b="1" dirty="0">
                <a:solidFill>
                  <a:srgbClr val="820101"/>
                </a:solidFill>
              </a:rPr>
              <a:t>Comparative costs of </a:t>
            </a:r>
            <a:r>
              <a:rPr lang="en-US" sz="2800" b="1" dirty="0" smtClean="0">
                <a:solidFill>
                  <a:srgbClr val="820101"/>
                </a:solidFill>
              </a:rPr>
              <a:t>interventions</a:t>
            </a:r>
            <a:endParaRPr lang="en-US" sz="2800" b="1" dirty="0">
              <a:solidFill>
                <a:srgbClr val="820101"/>
              </a:solidFill>
            </a:endParaRPr>
          </a:p>
          <a:p>
            <a:r>
              <a:rPr lang="en-US" sz="2800" b="1" dirty="0">
                <a:solidFill>
                  <a:srgbClr val="820101"/>
                </a:solidFill>
              </a:rPr>
              <a:t>Studies of value, or cost-effectiveness, cost-</a:t>
            </a:r>
            <a:r>
              <a:rPr lang="en-US" sz="2800" b="1" dirty="0" smtClean="0">
                <a:solidFill>
                  <a:srgbClr val="820101"/>
                </a:solidFill>
              </a:rPr>
              <a:t>benefit</a:t>
            </a:r>
            <a:endParaRPr lang="en-US" b="1" dirty="0"/>
          </a:p>
          <a:p>
            <a:pPr marL="0" indent="0">
              <a:buNone/>
            </a:pPr>
            <a:endParaRPr lang="en-US" dirty="0"/>
          </a:p>
        </p:txBody>
      </p:sp>
      <p:sp>
        <p:nvSpPr>
          <p:cNvPr id="4" name="Slide Number Placeholder 3"/>
          <p:cNvSpPr>
            <a:spLocks noGrp="1"/>
          </p:cNvSpPr>
          <p:nvPr>
            <p:ph type="sldNum" sz="quarter" idx="12"/>
          </p:nvPr>
        </p:nvSpPr>
        <p:spPr/>
        <p:txBody>
          <a:bodyPr/>
          <a:lstStyle/>
          <a:p>
            <a:fld id="{B6CED872-7022-C74A-B53C-DCAF6ADC153A}" type="slidenum">
              <a:rPr lang="en-US" sz="1000" smtClean="0">
                <a:latin typeface="Arial"/>
                <a:cs typeface="Arial"/>
              </a:rPr>
              <a:t>9</a:t>
            </a:fld>
            <a:endParaRPr lang="en-US" sz="1000" dirty="0">
              <a:latin typeface="Arial"/>
              <a:cs typeface="Arial"/>
            </a:endParaRPr>
          </a:p>
        </p:txBody>
      </p:sp>
    </p:spTree>
    <p:extLst>
      <p:ext uri="{BB962C8B-B14F-4D97-AF65-F5344CB8AC3E}">
        <p14:creationId xmlns:p14="http://schemas.microsoft.com/office/powerpoint/2010/main" val="1927712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Newsprint.thmx</Template>
  <TotalTime>157</TotalTime>
  <Words>971</Words>
  <Application>Microsoft Macintosh PowerPoint</Application>
  <PresentationFormat>On-screen Show (4:3)</PresentationFormat>
  <Paragraphs>178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Accountability &amp;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WVC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&amp; Research</dc:title>
  <dc:creator>Chico Cat</dc:creator>
  <cp:lastModifiedBy>Chico Cat</cp:lastModifiedBy>
  <cp:revision>21</cp:revision>
  <cp:lastPrinted>2012-12-03T09:48:28Z</cp:lastPrinted>
  <dcterms:created xsi:type="dcterms:W3CDTF">2012-12-03T07:13:10Z</dcterms:created>
  <dcterms:modified xsi:type="dcterms:W3CDTF">2012-12-03T09:50:19Z</dcterms:modified>
</cp:coreProperties>
</file>