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478" r:id="rId2"/>
    <p:sldId id="393" r:id="rId3"/>
    <p:sldId id="394" r:id="rId4"/>
    <p:sldId id="398" r:id="rId5"/>
    <p:sldId id="490" r:id="rId6"/>
    <p:sldId id="493" r:id="rId7"/>
    <p:sldId id="496" r:id="rId8"/>
    <p:sldId id="492" r:id="rId9"/>
    <p:sldId id="491" r:id="rId10"/>
    <p:sldId id="495" r:id="rId11"/>
    <p:sldId id="399" r:id="rId12"/>
    <p:sldId id="465" r:id="rId13"/>
    <p:sldId id="400" r:id="rId14"/>
    <p:sldId id="467" r:id="rId15"/>
    <p:sldId id="474" r:id="rId16"/>
    <p:sldId id="473" r:id="rId17"/>
    <p:sldId id="471" r:id="rId18"/>
    <p:sldId id="475" r:id="rId19"/>
    <p:sldId id="466" r:id="rId20"/>
    <p:sldId id="469" r:id="rId21"/>
    <p:sldId id="468" r:id="rId22"/>
    <p:sldId id="476" r:id="rId23"/>
    <p:sldId id="477" r:id="rId24"/>
    <p:sldId id="488" r:id="rId25"/>
    <p:sldId id="494" r:id="rId26"/>
    <p:sldId id="489" r:id="rId27"/>
    <p:sldId id="479" r:id="rId28"/>
    <p:sldId id="480" r:id="rId29"/>
    <p:sldId id="481" r:id="rId30"/>
    <p:sldId id="482" r:id="rId31"/>
    <p:sldId id="483" r:id="rId32"/>
    <p:sldId id="484" r:id="rId33"/>
    <p:sldId id="485" r:id="rId34"/>
    <p:sldId id="445" r:id="rId35"/>
    <p:sldId id="486" r:id="rId36"/>
    <p:sldId id="487" r:id="rId37"/>
    <p:sldId id="431" r:id="rId38"/>
    <p:sldId id="470" r:id="rId39"/>
    <p:sldId id="464" r:id="rId40"/>
  </p:sldIdLst>
  <p:sldSz cx="9144000" cy="59436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7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 Virick"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6" autoAdjust="0"/>
    <p:restoredTop sz="94364" autoAdjust="0"/>
  </p:normalViewPr>
  <p:slideViewPr>
    <p:cSldViewPr snapToGrid="0" snapToObjects="1">
      <p:cViewPr>
        <p:scale>
          <a:sx n="160" d="100"/>
          <a:sy n="160" d="100"/>
        </p:scale>
        <p:origin x="4488" y="-12"/>
      </p:cViewPr>
      <p:guideLst>
        <p:guide orient="horz" pos="1872"/>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BC9362C-0EA9-48BB-8118-39C25C7757B9}" type="datetimeFigureOut">
              <a:rPr lang="en-US" smtClean="0"/>
              <a:pPr/>
              <a:t>1/25/2016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907BB1-4658-40FC-BCAB-CDF358EB6ABD}" type="slidenum">
              <a:rPr lang="en-US" smtClean="0"/>
              <a:pPr/>
              <a:t>‹#›</a:t>
            </a:fld>
            <a:endParaRPr lang="en-US"/>
          </a:p>
        </p:txBody>
      </p:sp>
    </p:spTree>
    <p:extLst>
      <p:ext uri="{BB962C8B-B14F-4D97-AF65-F5344CB8AC3E}">
        <p14:creationId xmlns:p14="http://schemas.microsoft.com/office/powerpoint/2010/main" val="2555511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1D0239-CC01-4013-BD17-BA1263A71927}" type="datetimeFigureOut">
              <a:rPr lang="en-US" smtClean="0"/>
              <a:pPr/>
              <a:t>1/25/2016</a:t>
            </a:fld>
            <a:endParaRPr lang="en-US"/>
          </a:p>
        </p:txBody>
      </p:sp>
      <p:sp>
        <p:nvSpPr>
          <p:cNvPr id="4" name="Slide Image Placeholder 3"/>
          <p:cNvSpPr>
            <a:spLocks noGrp="1" noRot="1" noChangeAspect="1"/>
          </p:cNvSpPr>
          <p:nvPr>
            <p:ph type="sldImg" idx="2"/>
          </p:nvPr>
        </p:nvSpPr>
        <p:spPr>
          <a:xfrm>
            <a:off x="823913" y="696913"/>
            <a:ext cx="53625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155C10-B0B9-4319-BA98-088C462593E3}" type="slidenum">
              <a:rPr lang="en-US" smtClean="0"/>
              <a:pPr/>
              <a:t>‹#›</a:t>
            </a:fld>
            <a:endParaRPr lang="en-US"/>
          </a:p>
        </p:txBody>
      </p:sp>
    </p:spTree>
    <p:extLst>
      <p:ext uri="{BB962C8B-B14F-4D97-AF65-F5344CB8AC3E}">
        <p14:creationId xmlns:p14="http://schemas.microsoft.com/office/powerpoint/2010/main" val="287300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2B7067-9AEB-4C9E-BAA3-B2AC21765634}" type="slidenum">
              <a:rPr lang="en-US" smtClean="0"/>
              <a:pPr/>
              <a:t>1</a:t>
            </a:fld>
            <a:endParaRPr lang="en-US"/>
          </a:p>
        </p:txBody>
      </p:sp>
    </p:spTree>
    <p:extLst>
      <p:ext uri="{BB962C8B-B14F-4D97-AF65-F5344CB8AC3E}">
        <p14:creationId xmlns:p14="http://schemas.microsoft.com/office/powerpoint/2010/main" val="387614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 4,666 students responded Female</a:t>
            </a:r>
            <a:r>
              <a:rPr lang="en-US" baseline="0" dirty="0" smtClean="0"/>
              <a:t> 2,527 (55%), Male 2,036 (44%) </a:t>
            </a:r>
          </a:p>
          <a:p>
            <a:r>
              <a:rPr lang="en-US" baseline="0" dirty="0" smtClean="0"/>
              <a:t>&gt;1%: Genderqueer 24, Other 17, Transman 8, Transwoman 6, Intersex 3</a:t>
            </a:r>
          </a:p>
          <a:p>
            <a:endParaRPr lang="en-US" baseline="0" dirty="0" smtClean="0"/>
          </a:p>
          <a:p>
            <a:r>
              <a:rPr lang="en-US" baseline="0" dirty="0" smtClean="0"/>
              <a:t>Age: 4,669 students responded Minimum &lt;20 (1143, 25%); Maximum &gt;50 (113, 2%); Average (</a:t>
            </a:r>
            <a:r>
              <a:rPr lang="en-US" baseline="0" dirty="0" err="1" smtClean="0"/>
              <a:t>Wghtd</a:t>
            </a:r>
            <a:r>
              <a:rPr lang="en-US" baseline="0" dirty="0" smtClean="0"/>
              <a:t>) 24 years of age</a:t>
            </a:r>
          </a:p>
          <a:p>
            <a:endParaRPr lang="en-US" baseline="0" dirty="0" smtClean="0"/>
          </a:p>
          <a:p>
            <a:r>
              <a:rPr lang="en-US" baseline="0" dirty="0" smtClean="0"/>
              <a:t>Ethnicity: 4,690 students responded</a:t>
            </a:r>
          </a:p>
          <a:p>
            <a:endParaRPr lang="en-US" baseline="0" dirty="0" smtClean="0"/>
          </a:p>
          <a:p>
            <a:r>
              <a:rPr lang="en-US" baseline="0" dirty="0" smtClean="0"/>
              <a:t>Disabled: 4,717 students responded Not disabled 4,438 (94%), Disabled 279 (6%)</a:t>
            </a:r>
            <a:endParaRPr lang="en-US" dirty="0"/>
          </a:p>
        </p:txBody>
      </p:sp>
      <p:sp>
        <p:nvSpPr>
          <p:cNvPr id="4" name="Slide Number Placeholder 3"/>
          <p:cNvSpPr>
            <a:spLocks noGrp="1"/>
          </p:cNvSpPr>
          <p:nvPr>
            <p:ph type="sldNum" sz="quarter" idx="10"/>
          </p:nvPr>
        </p:nvSpPr>
        <p:spPr/>
        <p:txBody>
          <a:bodyPr/>
          <a:lstStyle/>
          <a:p>
            <a:fld id="{6C155C10-B0B9-4319-BA98-088C462593E3}" type="slidenum">
              <a:rPr lang="en-US" smtClean="0"/>
              <a:pPr/>
              <a:t>5</a:t>
            </a:fld>
            <a:endParaRPr lang="en-US"/>
          </a:p>
        </p:txBody>
      </p:sp>
    </p:spTree>
    <p:extLst>
      <p:ext uri="{BB962C8B-B14F-4D97-AF65-F5344CB8AC3E}">
        <p14:creationId xmlns:p14="http://schemas.microsoft.com/office/powerpoint/2010/main" val="326094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4,681 responded to this question, 5,568</a:t>
            </a:r>
            <a:r>
              <a:rPr lang="en-US" baseline="0" dirty="0" smtClean="0"/>
              <a:t> student responded to survey</a:t>
            </a:r>
            <a:endParaRPr lang="en-US" dirty="0"/>
          </a:p>
        </p:txBody>
      </p:sp>
      <p:sp>
        <p:nvSpPr>
          <p:cNvPr id="4" name="Slide Number Placeholder 3"/>
          <p:cNvSpPr>
            <a:spLocks noGrp="1"/>
          </p:cNvSpPr>
          <p:nvPr>
            <p:ph type="sldNum" sz="quarter" idx="10"/>
          </p:nvPr>
        </p:nvSpPr>
        <p:spPr/>
        <p:txBody>
          <a:bodyPr/>
          <a:lstStyle/>
          <a:p>
            <a:fld id="{6C155C10-B0B9-4319-BA98-088C462593E3}" type="slidenum">
              <a:rPr lang="en-US" smtClean="0"/>
              <a:pPr/>
              <a:t>6</a:t>
            </a:fld>
            <a:endParaRPr lang="en-US"/>
          </a:p>
        </p:txBody>
      </p:sp>
    </p:spTree>
    <p:extLst>
      <p:ext uri="{BB962C8B-B14F-4D97-AF65-F5344CB8AC3E}">
        <p14:creationId xmlns:p14="http://schemas.microsoft.com/office/powerpoint/2010/main" val="256239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55C10-B0B9-4319-BA98-088C462593E3}" type="slidenum">
              <a:rPr lang="en-US" smtClean="0"/>
              <a:pPr/>
              <a:t>7</a:t>
            </a:fld>
            <a:endParaRPr lang="en-US"/>
          </a:p>
        </p:txBody>
      </p:sp>
    </p:spTree>
    <p:extLst>
      <p:ext uri="{BB962C8B-B14F-4D97-AF65-F5344CB8AC3E}">
        <p14:creationId xmlns:p14="http://schemas.microsoft.com/office/powerpoint/2010/main" val="348185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55C10-B0B9-4319-BA98-088C462593E3}" type="slidenum">
              <a:rPr lang="en-US" smtClean="0"/>
              <a:pPr/>
              <a:t>8</a:t>
            </a:fld>
            <a:endParaRPr lang="en-US"/>
          </a:p>
        </p:txBody>
      </p:sp>
    </p:spTree>
    <p:extLst>
      <p:ext uri="{BB962C8B-B14F-4D97-AF65-F5344CB8AC3E}">
        <p14:creationId xmlns:p14="http://schemas.microsoft.com/office/powerpoint/2010/main" val="286627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Race: Total Employees responded 1,063</a:t>
            </a:r>
          </a:p>
          <a:p>
            <a:endParaRPr lang="en-US" dirty="0" smtClean="0"/>
          </a:p>
          <a:p>
            <a:r>
              <a:rPr lang="en-US" dirty="0" smtClean="0"/>
              <a:t>Gender: Total</a:t>
            </a:r>
            <a:r>
              <a:rPr lang="en-US" baseline="0" dirty="0" smtClean="0"/>
              <a:t> responses (1,086); </a:t>
            </a:r>
            <a:r>
              <a:rPr lang="en-US" dirty="0" smtClean="0"/>
              <a:t>Male 381 (35%), Female</a:t>
            </a:r>
            <a:r>
              <a:rPr lang="en-US" baseline="0" dirty="0" smtClean="0"/>
              <a:t> 684 (63%</a:t>
            </a:r>
          </a:p>
          <a:p>
            <a:r>
              <a:rPr lang="en-US" baseline="0" dirty="0" smtClean="0"/>
              <a:t>&lt;1%: Other (11), Genderqueer (8), Transman (1), Intersex (1)</a:t>
            </a:r>
          </a:p>
          <a:p>
            <a:endParaRPr lang="en-US" baseline="0" dirty="0" smtClean="0"/>
          </a:p>
          <a:p>
            <a:r>
              <a:rPr lang="en-US" dirty="0" smtClean="0"/>
              <a:t>Disabled: Total Responses (1,096); Disabled (96,</a:t>
            </a:r>
            <a:r>
              <a:rPr lang="en-US" baseline="0" dirty="0" smtClean="0"/>
              <a:t> 9%), Not-disabled (1,000, 91%)</a:t>
            </a:r>
          </a:p>
          <a:p>
            <a:endParaRPr lang="en-US" baseline="0" dirty="0" smtClean="0"/>
          </a:p>
          <a:p>
            <a:r>
              <a:rPr lang="en-US" baseline="0" dirty="0" smtClean="0"/>
              <a:t>Age:  Total respondents 1,025; Minimum 23 or younger (36, 4%), Maximum 60 or older (205, 20%), </a:t>
            </a:r>
            <a:r>
              <a:rPr lang="en-US" baseline="0" dirty="0" err="1" smtClean="0"/>
              <a:t>Wgnted</a:t>
            </a:r>
            <a:r>
              <a:rPr lang="en-US" baseline="0" dirty="0" smtClean="0"/>
              <a:t> Average 47 years</a:t>
            </a:r>
          </a:p>
          <a:p>
            <a:endParaRPr lang="en-US" baseline="0" dirty="0" smtClean="0"/>
          </a:p>
          <a:p>
            <a:r>
              <a:rPr lang="en-US" baseline="0" dirty="0" smtClean="0"/>
              <a:t>Sexual Orientation: Total responses (556); Heterosexual (457, 82%), Gay (23, 4%), Bisexual (21, 4%), Lesbian (19, 3%), Queer (11, 2%), Pansexual (3, &lt;1%), Other (22, 4%)</a:t>
            </a:r>
            <a:endParaRPr lang="en-US" dirty="0"/>
          </a:p>
        </p:txBody>
      </p:sp>
      <p:sp>
        <p:nvSpPr>
          <p:cNvPr id="4" name="Slide Number Placeholder 3"/>
          <p:cNvSpPr>
            <a:spLocks noGrp="1"/>
          </p:cNvSpPr>
          <p:nvPr>
            <p:ph type="sldNum" sz="quarter" idx="10"/>
          </p:nvPr>
        </p:nvSpPr>
        <p:spPr/>
        <p:txBody>
          <a:bodyPr/>
          <a:lstStyle/>
          <a:p>
            <a:fld id="{6C155C10-B0B9-4319-BA98-088C462593E3}" type="slidenum">
              <a:rPr lang="en-US" smtClean="0"/>
              <a:pPr/>
              <a:t>9</a:t>
            </a:fld>
            <a:endParaRPr lang="en-US"/>
          </a:p>
        </p:txBody>
      </p:sp>
    </p:spTree>
    <p:extLst>
      <p:ext uri="{BB962C8B-B14F-4D97-AF65-F5344CB8AC3E}">
        <p14:creationId xmlns:p14="http://schemas.microsoft.com/office/powerpoint/2010/main" val="324461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Category Total Employees Responded 1,276</a:t>
            </a:r>
          </a:p>
          <a:p>
            <a:r>
              <a:rPr lang="en-US" dirty="0" smtClean="0"/>
              <a:t>Unit/College Total Employees Responded 1,088</a:t>
            </a:r>
            <a:endParaRPr lang="en-US" dirty="0"/>
          </a:p>
        </p:txBody>
      </p:sp>
      <p:sp>
        <p:nvSpPr>
          <p:cNvPr id="4" name="Slide Number Placeholder 3"/>
          <p:cNvSpPr>
            <a:spLocks noGrp="1"/>
          </p:cNvSpPr>
          <p:nvPr>
            <p:ph type="sldNum" sz="quarter" idx="10"/>
          </p:nvPr>
        </p:nvSpPr>
        <p:spPr/>
        <p:txBody>
          <a:bodyPr/>
          <a:lstStyle/>
          <a:p>
            <a:fld id="{6C155C10-B0B9-4319-BA98-088C462593E3}" type="slidenum">
              <a:rPr lang="en-US" smtClean="0"/>
              <a:pPr/>
              <a:t>10</a:t>
            </a:fld>
            <a:endParaRPr lang="en-US"/>
          </a:p>
        </p:txBody>
      </p:sp>
    </p:spTree>
    <p:extLst>
      <p:ext uri="{BB962C8B-B14F-4D97-AF65-F5344CB8AC3E}">
        <p14:creationId xmlns:p14="http://schemas.microsoft.com/office/powerpoint/2010/main" val="12137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6369"/>
            <a:ext cx="7772400" cy="12740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68040"/>
            <a:ext cx="6400800" cy="15189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209716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253339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020"/>
            <a:ext cx="205740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020"/>
            <a:ext cx="601980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295733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241160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314"/>
            <a:ext cx="7772400" cy="118046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19152"/>
            <a:ext cx="7772400" cy="13001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B1E6B-E5C5-2449-8ACB-FCCFF0477732}"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173730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6841"/>
            <a:ext cx="403860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6841"/>
            <a:ext cx="403860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B1E6B-E5C5-2449-8ACB-FCCFF0477732}"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38572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30431"/>
            <a:ext cx="4040188"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84891"/>
            <a:ext cx="4040188"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330431"/>
            <a:ext cx="4041775"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84891"/>
            <a:ext cx="4041775"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B1E6B-E5C5-2449-8ACB-FCCFF0477732}" type="datetimeFigureOut">
              <a:rPr lang="en-US" smtClean="0"/>
              <a:pPr/>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160496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B1E6B-E5C5-2449-8ACB-FCCFF0477732}" type="datetimeFigureOut">
              <a:rPr lang="en-US" smtClean="0"/>
              <a:pPr/>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421864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B1E6B-E5C5-2449-8ACB-FCCFF0477732}" type="datetimeFigureOut">
              <a:rPr lang="en-US" smtClean="0"/>
              <a:pPr/>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127926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36643"/>
            <a:ext cx="3008313" cy="100711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36644"/>
            <a:ext cx="5111750" cy="50726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243754"/>
            <a:ext cx="3008313" cy="4065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B1E6B-E5C5-2449-8ACB-FCCFF0477732}"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392922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160520"/>
            <a:ext cx="5486400" cy="49117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31072"/>
            <a:ext cx="5486400" cy="3566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651693"/>
            <a:ext cx="5486400" cy="6975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B1E6B-E5C5-2449-8ACB-FCCFF0477732}"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75191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8020"/>
            <a:ext cx="82296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86841"/>
            <a:ext cx="8229600" cy="39225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508837"/>
            <a:ext cx="2133600" cy="316442"/>
          </a:xfrm>
          <a:prstGeom prst="rect">
            <a:avLst/>
          </a:prstGeom>
        </p:spPr>
        <p:txBody>
          <a:bodyPr vert="horz" lIns="91440" tIns="45720" rIns="91440" bIns="45720" rtlCol="0" anchor="ctr"/>
          <a:lstStyle>
            <a:lvl1pPr algn="l">
              <a:defRPr sz="1200">
                <a:solidFill>
                  <a:schemeClr val="tx1">
                    <a:tint val="75000"/>
                  </a:schemeClr>
                </a:solidFill>
              </a:defRPr>
            </a:lvl1pPr>
          </a:lstStyle>
          <a:p>
            <a:fld id="{F9CB1E6B-E5C5-2449-8ACB-FCCFF0477732}" type="datetimeFigureOut">
              <a:rPr lang="en-US" smtClean="0"/>
              <a:pPr/>
              <a:t>1/25/2016</a:t>
            </a:fld>
            <a:endParaRPr lang="en-US"/>
          </a:p>
        </p:txBody>
      </p:sp>
      <p:sp>
        <p:nvSpPr>
          <p:cNvPr id="5" name="Footer Placeholder 4"/>
          <p:cNvSpPr>
            <a:spLocks noGrp="1"/>
          </p:cNvSpPr>
          <p:nvPr>
            <p:ph type="ftr" sz="quarter" idx="3"/>
          </p:nvPr>
        </p:nvSpPr>
        <p:spPr>
          <a:xfrm>
            <a:off x="3124200" y="5508837"/>
            <a:ext cx="2895600" cy="3164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508837"/>
            <a:ext cx="2133600" cy="316442"/>
          </a:xfrm>
          <a:prstGeom prst="rect">
            <a:avLst/>
          </a:prstGeom>
        </p:spPr>
        <p:txBody>
          <a:bodyPr vert="horz" lIns="91440" tIns="45720" rIns="91440" bIns="45720" rtlCol="0" anchor="ctr"/>
          <a:lstStyle>
            <a:lvl1pPr algn="r">
              <a:defRPr sz="1200">
                <a:solidFill>
                  <a:schemeClr val="tx1">
                    <a:tint val="75000"/>
                  </a:schemeClr>
                </a:solidFill>
              </a:defRPr>
            </a:lvl1pPr>
          </a:lstStyle>
          <a:p>
            <a:fld id="{34E7E628-D8CE-DA44-BFF7-C4887CBB62DB}" type="slidenum">
              <a:rPr lang="en-US" smtClean="0"/>
              <a:pPr/>
              <a:t>‹#›</a:t>
            </a:fld>
            <a:endParaRPr lang="en-US"/>
          </a:p>
        </p:txBody>
      </p:sp>
    </p:spTree>
    <p:extLst>
      <p:ext uri="{BB962C8B-B14F-4D97-AF65-F5344CB8AC3E}">
        <p14:creationId xmlns:p14="http://schemas.microsoft.com/office/powerpoint/2010/main" val="260546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429"/>
            <a:ext cx="9144000" cy="6096000"/>
          </a:xfrm>
          <a:prstGeom prst="rect">
            <a:avLst/>
          </a:prstGeom>
        </p:spPr>
      </p:pic>
      <p:sp>
        <p:nvSpPr>
          <p:cNvPr id="3" name="TextBox 2"/>
          <p:cNvSpPr txBox="1"/>
          <p:nvPr/>
        </p:nvSpPr>
        <p:spPr>
          <a:xfrm>
            <a:off x="2381692" y="3041010"/>
            <a:ext cx="5931728" cy="1323439"/>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Campus Climate Survey 2015</a:t>
            </a:r>
          </a:p>
          <a:p>
            <a:r>
              <a:rPr lang="en-US" sz="2400" b="1" dirty="0" smtClean="0">
                <a:solidFill>
                  <a:schemeClr val="bg1"/>
                </a:solidFill>
                <a:latin typeface="Arial" panose="020B0604020202020204" pitchFamily="34" charset="0"/>
                <a:cs typeface="Arial" panose="020B0604020202020204" pitchFamily="34" charset="0"/>
              </a:rPr>
              <a:t>Preview of Findings</a:t>
            </a:r>
          </a:p>
          <a:p>
            <a:r>
              <a:rPr lang="en-US" sz="2400" b="1" dirty="0" smtClean="0">
                <a:solidFill>
                  <a:schemeClr val="bg1"/>
                </a:solidFill>
                <a:latin typeface="Arial" panose="020B0604020202020204" pitchFamily="34" charset="0"/>
                <a:cs typeface="Arial" panose="020B0604020202020204" pitchFamily="34" charset="0"/>
              </a:rPr>
              <a:t>December 7, 2015</a:t>
            </a:r>
            <a:endParaRPr lang="en-US" sz="2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381692" y="4549140"/>
            <a:ext cx="4206240" cy="738664"/>
          </a:xfrm>
          <a:prstGeom prst="rect">
            <a:avLst/>
          </a:prstGeom>
          <a:noFill/>
        </p:spPr>
        <p:txBody>
          <a:bodyPr wrap="square" rtlCol="0">
            <a:spAutoFit/>
          </a:bodyPr>
          <a:lstStyle/>
          <a:p>
            <a:r>
              <a:rPr lang="en-US" sz="1400" b="1" dirty="0" smtClean="0">
                <a:solidFill>
                  <a:schemeClr val="bg1"/>
                </a:solidFill>
              </a:rPr>
              <a:t>John Briggs</a:t>
            </a:r>
          </a:p>
          <a:p>
            <a:r>
              <a:rPr lang="en-US" sz="1400" b="1" dirty="0" smtClean="0">
                <a:solidFill>
                  <a:schemeClr val="bg1"/>
                </a:solidFill>
              </a:rPr>
              <a:t>Meg </a:t>
            </a:r>
            <a:r>
              <a:rPr lang="en-US" sz="1400" b="1" dirty="0" err="1" smtClean="0">
                <a:solidFill>
                  <a:schemeClr val="bg1"/>
                </a:solidFill>
              </a:rPr>
              <a:t>Virick</a:t>
            </a:r>
            <a:endParaRPr lang="en-US" sz="1400" b="1" dirty="0" smtClean="0">
              <a:solidFill>
                <a:schemeClr val="bg1"/>
              </a:solidFill>
            </a:endParaRPr>
          </a:p>
          <a:p>
            <a:r>
              <a:rPr lang="en-US" sz="1400" b="1" dirty="0" smtClean="0">
                <a:solidFill>
                  <a:schemeClr val="bg1"/>
                </a:solidFill>
              </a:rPr>
              <a:t>Scott Heil</a:t>
            </a:r>
            <a:endParaRPr lang="en-US" sz="1400" b="1" dirty="0">
              <a:solidFill>
                <a:schemeClr val="bg1"/>
              </a:solidFill>
            </a:endParaRPr>
          </a:p>
        </p:txBody>
      </p:sp>
    </p:spTree>
    <p:extLst>
      <p:ext uri="{BB962C8B-B14F-4D97-AF65-F5344CB8AC3E}">
        <p14:creationId xmlns:p14="http://schemas.microsoft.com/office/powerpoint/2010/main" val="1529513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0" y="136420"/>
            <a:ext cx="9055100" cy="990600"/>
          </a:xfrm>
        </p:spPr>
        <p:txBody>
          <a:bodyPr>
            <a:normAutofit fontScale="90000"/>
          </a:bodyPr>
          <a:lstStyle/>
          <a:p>
            <a:r>
              <a:rPr lang="en-US" dirty="0" smtClean="0">
                <a:solidFill>
                  <a:srgbClr val="215968"/>
                </a:solidFill>
                <a:latin typeface="Arial" charset="0"/>
                <a:ea typeface="ＭＳ Ｐゴシック"/>
                <a:cs typeface="ＭＳ Ｐゴシック"/>
              </a:rPr>
              <a:t/>
            </a:r>
            <a:br>
              <a:rPr lang="en-US" dirty="0" smtClean="0">
                <a:solidFill>
                  <a:srgbClr val="215968"/>
                </a:solidFill>
                <a:latin typeface="Arial" charset="0"/>
                <a:ea typeface="ＭＳ Ｐゴシック"/>
                <a:cs typeface="ＭＳ Ｐゴシック"/>
              </a:rPr>
            </a:br>
            <a:r>
              <a:rPr lang="en-US" dirty="0" smtClean="0">
                <a:solidFill>
                  <a:srgbClr val="215968"/>
                </a:solidFill>
                <a:latin typeface="Arial" charset="0"/>
                <a:ea typeface="ＭＳ Ｐゴシック"/>
                <a:cs typeface="ＭＳ Ｐゴシック"/>
              </a:rPr>
              <a:t>Respondent Profile: Employees</a:t>
            </a:r>
            <a:br>
              <a:rPr lang="en-US" dirty="0" smtClean="0">
                <a:solidFill>
                  <a:srgbClr val="215968"/>
                </a:solidFill>
                <a:latin typeface="Arial" charset="0"/>
                <a:ea typeface="ＭＳ Ｐゴシック"/>
                <a:cs typeface="ＭＳ Ｐゴシック"/>
              </a:rPr>
            </a:br>
            <a:endParaRPr lang="en-US" dirty="0" smtClean="0">
              <a:solidFill>
                <a:srgbClr val="215968"/>
              </a:solidFill>
              <a:latin typeface="Arial" charset="0"/>
              <a:ea typeface="ＭＳ Ｐゴシック"/>
              <a:cs typeface="ＭＳ Ｐゴシック"/>
            </a:endParaRPr>
          </a:p>
        </p:txBody>
      </p:sp>
      <p:grpSp>
        <p:nvGrpSpPr>
          <p:cNvPr id="3" name="Group 2"/>
          <p:cNvGrpSpPr/>
          <p:nvPr/>
        </p:nvGrpSpPr>
        <p:grpSpPr>
          <a:xfrm>
            <a:off x="1605066" y="1118674"/>
            <a:ext cx="5418304" cy="4433694"/>
            <a:chOff x="389106" y="1439694"/>
            <a:chExt cx="5418304" cy="4433694"/>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2223"/>
              <a:ext cx="5350210" cy="435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9106" y="1439694"/>
              <a:ext cx="1974715" cy="2723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2821294" y="1002265"/>
            <a:ext cx="3602589" cy="369332"/>
          </a:xfrm>
          <a:prstGeom prst="rect">
            <a:avLst/>
          </a:prstGeom>
        </p:spPr>
        <p:txBody>
          <a:bodyPr wrap="none">
            <a:spAutoFit/>
          </a:bodyPr>
          <a:lstStyle/>
          <a:p>
            <a:r>
              <a:rPr lang="en-US" b="1" dirty="0" smtClean="0">
                <a:solidFill>
                  <a:srgbClr val="215968"/>
                </a:solidFill>
              </a:rPr>
              <a:t>COLLEGE OR ADMINISTRATIVE UNIT</a:t>
            </a:r>
            <a:endParaRPr lang="en-US" dirty="0"/>
          </a:p>
        </p:txBody>
      </p:sp>
    </p:spTree>
    <p:extLst>
      <p:ext uri="{BB962C8B-B14F-4D97-AF65-F5344CB8AC3E}">
        <p14:creationId xmlns:p14="http://schemas.microsoft.com/office/powerpoint/2010/main" val="496128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4" name="Rectangle 2"/>
          <p:cNvSpPr txBox="1">
            <a:spLocks/>
          </p:cNvSpPr>
          <p:nvPr/>
        </p:nvSpPr>
        <p:spPr>
          <a:xfrm>
            <a:off x="457200" y="470855"/>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215968"/>
                </a:solidFill>
                <a:latin typeface="Arial" charset="0"/>
                <a:ea typeface="ＭＳ Ｐゴシック"/>
                <a:cs typeface="ＭＳ Ｐゴシック"/>
              </a:rPr>
              <a:t>Topic Areas Covered</a:t>
            </a:r>
          </a:p>
        </p:txBody>
      </p:sp>
      <p:sp>
        <p:nvSpPr>
          <p:cNvPr id="5" name="Rectangle 3"/>
          <p:cNvSpPr txBox="1">
            <a:spLocks/>
          </p:cNvSpPr>
          <p:nvPr/>
        </p:nvSpPr>
        <p:spPr>
          <a:xfrm>
            <a:off x="596899" y="1738207"/>
            <a:ext cx="7924800" cy="3698240"/>
          </a:xfrm>
          <a:prstGeom prst="rect">
            <a:avLst/>
          </a:prstGeom>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22122081"/>
              </p:ext>
            </p:extLst>
          </p:nvPr>
        </p:nvGraphicFramePr>
        <p:xfrm>
          <a:off x="143933" y="1291166"/>
          <a:ext cx="8898467" cy="4466640"/>
        </p:xfrm>
        <a:graphic>
          <a:graphicData uri="http://schemas.openxmlformats.org/drawingml/2006/table">
            <a:tbl>
              <a:tblPr firstRow="1" bandRow="1">
                <a:tableStyleId>{B301B821-A1FF-4177-AEE7-76D212191A09}</a:tableStyleId>
              </a:tblPr>
              <a:tblGrid>
                <a:gridCol w="4162862"/>
                <a:gridCol w="1327087"/>
                <a:gridCol w="1173425"/>
                <a:gridCol w="1159454"/>
                <a:gridCol w="1075639"/>
              </a:tblGrid>
              <a:tr h="385234">
                <a:tc>
                  <a:txBody>
                    <a:bodyPr/>
                    <a:lstStyle/>
                    <a:p>
                      <a:endParaRPr lang="en-US" dirty="0"/>
                    </a:p>
                  </a:txBody>
                  <a:tcPr/>
                </a:tc>
                <a:tc>
                  <a:txBody>
                    <a:bodyPr/>
                    <a:lstStyle/>
                    <a:p>
                      <a:pPr algn="ctr"/>
                      <a:r>
                        <a:rPr lang="en-US" dirty="0" smtClean="0"/>
                        <a:t>Students</a:t>
                      </a:r>
                      <a:endParaRPr lang="en-US" dirty="0"/>
                    </a:p>
                  </a:txBody>
                  <a:tcPr/>
                </a:tc>
                <a:tc>
                  <a:txBody>
                    <a:bodyPr/>
                    <a:lstStyle/>
                    <a:p>
                      <a:pPr algn="ctr"/>
                      <a:r>
                        <a:rPr lang="en-US" dirty="0" smtClean="0"/>
                        <a:t>Faculty</a:t>
                      </a:r>
                      <a:endParaRPr lang="en-US" dirty="0"/>
                    </a:p>
                  </a:txBody>
                  <a:tcPr/>
                </a:tc>
                <a:tc>
                  <a:txBody>
                    <a:bodyPr/>
                    <a:lstStyle/>
                    <a:p>
                      <a:pPr algn="ctr"/>
                      <a:r>
                        <a:rPr lang="en-US" dirty="0" smtClean="0"/>
                        <a:t>Staff</a:t>
                      </a:r>
                      <a:endParaRPr lang="en-US" dirty="0"/>
                    </a:p>
                  </a:txBody>
                  <a:tcPr/>
                </a:tc>
                <a:tc>
                  <a:txBody>
                    <a:bodyPr/>
                    <a:lstStyle/>
                    <a:p>
                      <a:pPr algn="ctr"/>
                      <a:r>
                        <a:rPr lang="en-US" dirty="0" smtClean="0"/>
                        <a:t>MPP</a:t>
                      </a:r>
                      <a:endParaRPr lang="en-US" dirty="0"/>
                    </a:p>
                  </a:txBody>
                  <a:tcPr/>
                </a:tc>
              </a:tr>
              <a:tr h="360947">
                <a:tc>
                  <a:txBody>
                    <a:bodyPr/>
                    <a:lstStyle/>
                    <a:p>
                      <a:r>
                        <a:rPr lang="en-US" dirty="0" smtClean="0"/>
                        <a:t>General climate at</a:t>
                      </a:r>
                      <a:r>
                        <a:rPr lang="en-US" baseline="0" dirty="0" smtClean="0"/>
                        <a:t> </a:t>
                      </a:r>
                      <a:r>
                        <a:rPr lang="en-US" dirty="0" smtClean="0"/>
                        <a:t>SJSU</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83500">
                <a:tc>
                  <a:txBody>
                    <a:bodyPr/>
                    <a:lstStyle/>
                    <a:p>
                      <a:r>
                        <a:rPr lang="en-US" dirty="0" smtClean="0"/>
                        <a:t>Immediate work climate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60947">
                <a:tc>
                  <a:txBody>
                    <a:bodyPr/>
                    <a:lstStyle/>
                    <a:p>
                      <a:r>
                        <a:rPr lang="en-US" dirty="0" smtClean="0"/>
                        <a:t>Success</a:t>
                      </a:r>
                      <a:r>
                        <a:rPr lang="en-US" baseline="0" dirty="0" smtClean="0"/>
                        <a:t> of diversity initiatives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60947">
                <a:tc>
                  <a:txBody>
                    <a:bodyPr/>
                    <a:lstStyle/>
                    <a:p>
                      <a:r>
                        <a:rPr lang="en-US" dirty="0" smtClean="0"/>
                        <a:t>Harassment/discrimination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06066">
                <a:tc>
                  <a:txBody>
                    <a:bodyPr/>
                    <a:lstStyle/>
                    <a:p>
                      <a:r>
                        <a:rPr lang="en-US" dirty="0" smtClean="0"/>
                        <a:t>Classroom/out-of</a:t>
                      </a:r>
                      <a:r>
                        <a:rPr lang="en-US" baseline="0" dirty="0" smtClean="0"/>
                        <a:t>-classroom experience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60947">
                <a:tc>
                  <a:txBody>
                    <a:bodyPr/>
                    <a:lstStyle/>
                    <a:p>
                      <a:r>
                        <a:rPr lang="en-US" dirty="0" smtClean="0"/>
                        <a:t>Perceptions of open communication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60947">
                <a:tc>
                  <a:txBody>
                    <a:bodyPr/>
                    <a:lstStyle/>
                    <a:p>
                      <a:r>
                        <a:rPr lang="en-US" dirty="0" smtClean="0"/>
                        <a:t>Participation in diversity activities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60947">
                <a:tc>
                  <a:txBody>
                    <a:bodyPr/>
                    <a:lstStyle/>
                    <a:p>
                      <a:r>
                        <a:rPr lang="en-US" dirty="0" smtClean="0"/>
                        <a:t>Diversity</a:t>
                      </a:r>
                      <a:r>
                        <a:rPr lang="en-US" baseline="0" dirty="0" smtClean="0"/>
                        <a:t> sensitivity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60947">
                <a:tc>
                  <a:txBody>
                    <a:bodyPr/>
                    <a:lstStyle/>
                    <a:p>
                      <a:r>
                        <a:rPr lang="en-US" dirty="0" smtClean="0"/>
                        <a:t>Job satisfaction</a:t>
                      </a:r>
                      <a:r>
                        <a:rPr lang="en-US" baseline="0" dirty="0" smtClean="0"/>
                        <a:t> &amp; career issues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60947">
                <a:tc>
                  <a:txBody>
                    <a:bodyPr/>
                    <a:lstStyle/>
                    <a:p>
                      <a:r>
                        <a:rPr lang="en-US" dirty="0" smtClean="0"/>
                        <a:t>Governance issues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60947">
                <a:tc>
                  <a:txBody>
                    <a:bodyPr/>
                    <a:lstStyle/>
                    <a:p>
                      <a:r>
                        <a:rPr lang="en-US" dirty="0" smtClean="0"/>
                        <a:t>Demographics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Oval 1"/>
          <p:cNvSpPr/>
          <p:nvPr/>
        </p:nvSpPr>
        <p:spPr>
          <a:xfrm>
            <a:off x="4825281" y="1723815"/>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034614" y="1723815"/>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194550" y="1723815"/>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74425" y="1723815"/>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374425" y="2106177"/>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194550" y="2106177"/>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034614" y="2106177"/>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825281" y="2460879"/>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034614" y="2460879"/>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194550" y="2460879"/>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8374425" y="2460879"/>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374425" y="2835811"/>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194550" y="2835811"/>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034614" y="2835811"/>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825281" y="2835811"/>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825281" y="3210281"/>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825281" y="3598538"/>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034614" y="3598538"/>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194550" y="3598538"/>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8374425" y="3598538"/>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7194550" y="4698842"/>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374425" y="4698842"/>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034614" y="4698842"/>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825281" y="3959683"/>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825281" y="4334386"/>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034614" y="5080552"/>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194550" y="5080552"/>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74425" y="5080552"/>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8374425" y="5441497"/>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194550" y="5441497"/>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034614" y="5441497"/>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4825281" y="5441497"/>
            <a:ext cx="279400" cy="259203"/>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646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457200" y="682522"/>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215968"/>
                </a:solidFill>
                <a:latin typeface="Arial" charset="0"/>
                <a:ea typeface="ＭＳ Ｐゴシック"/>
                <a:cs typeface="ＭＳ Ｐゴシック"/>
              </a:rPr>
              <a:t>Preview of Findings</a:t>
            </a:r>
          </a:p>
        </p:txBody>
      </p:sp>
      <p:sp>
        <p:nvSpPr>
          <p:cNvPr id="10" name="Rectangle 3"/>
          <p:cNvSpPr txBox="1">
            <a:spLocks/>
          </p:cNvSpPr>
          <p:nvPr/>
        </p:nvSpPr>
        <p:spPr>
          <a:xfrm>
            <a:off x="622299" y="1628141"/>
            <a:ext cx="8068733" cy="3858259"/>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53533" y="1484203"/>
            <a:ext cx="7937500" cy="40953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1800" b="1" dirty="0" smtClean="0">
              <a:solidFill>
                <a:srgbClr val="215968"/>
              </a:solidFill>
              <a:latin typeface="Arial" charset="0"/>
              <a:ea typeface="ＭＳ Ｐゴシック"/>
              <a:cs typeface="ＭＳ Ｐゴシック"/>
            </a:endParaRP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The majority of students, faculty, staff, and administrators view the campus climate favorably</a:t>
            </a:r>
          </a:p>
          <a:p>
            <a:pPr marL="514350" indent="-514350">
              <a:spcAft>
                <a:spcPts val="600"/>
              </a:spcAft>
              <a:buSzPct val="150000"/>
            </a:pPr>
            <a:r>
              <a:rPr lang="en-US" sz="1800" dirty="0" smtClean="0">
                <a:solidFill>
                  <a:srgbClr val="215968"/>
                </a:solidFill>
                <a:latin typeface="Arial" charset="0"/>
                <a:ea typeface="ＭＳ Ｐゴシック"/>
                <a:cs typeface="ＭＳ Ｐゴシック"/>
              </a:rPr>
              <a:t>Nonetheless there are frequent concerns about several issues, notably</a:t>
            </a:r>
          </a:p>
          <a:p>
            <a:pPr marL="1314450" lvl="2" indent="-514350">
              <a:buFont typeface="Wingdings" panose="05000000000000000000" pitchFamily="2" charset="2"/>
              <a:buChar char="§"/>
            </a:pPr>
            <a:r>
              <a:rPr lang="en-US" sz="1600" dirty="0" smtClean="0">
                <a:solidFill>
                  <a:srgbClr val="215968"/>
                </a:solidFill>
                <a:latin typeface="Arial" charset="0"/>
                <a:ea typeface="ＭＳ Ｐゴシック"/>
                <a:cs typeface="ＭＳ Ｐゴシック"/>
              </a:rPr>
              <a:t>Experiences of discrimination, intolerance, and hostility</a:t>
            </a:r>
          </a:p>
          <a:p>
            <a:pPr marL="1314450" lvl="2" indent="-514350">
              <a:buFont typeface="Wingdings" panose="05000000000000000000" pitchFamily="2" charset="2"/>
              <a:buChar char="§"/>
            </a:pPr>
            <a:r>
              <a:rPr lang="en-US" sz="1600" dirty="0" smtClean="0">
                <a:solidFill>
                  <a:srgbClr val="215968"/>
                </a:solidFill>
                <a:latin typeface="Arial" charset="0"/>
                <a:ea typeface="ＭＳ Ｐゴシック"/>
                <a:cs typeface="ＭＳ Ｐゴシック"/>
              </a:rPr>
              <a:t>Lack of open</a:t>
            </a:r>
            <a:r>
              <a:rPr lang="en-US" sz="1600" dirty="0">
                <a:solidFill>
                  <a:srgbClr val="215968"/>
                </a:solidFill>
                <a:latin typeface="Arial" charset="0"/>
                <a:ea typeface="ＭＳ Ｐゴシック"/>
                <a:cs typeface="ＭＳ Ｐゴシック"/>
              </a:rPr>
              <a:t>, respectful </a:t>
            </a:r>
            <a:r>
              <a:rPr lang="en-US" sz="1600" dirty="0" smtClean="0">
                <a:solidFill>
                  <a:srgbClr val="215968"/>
                </a:solidFill>
                <a:latin typeface="Arial" charset="0"/>
                <a:ea typeface="ＭＳ Ｐゴシック"/>
                <a:cs typeface="ＭＳ Ｐゴシック"/>
              </a:rPr>
              <a:t>communication, especially on sensitive topics</a:t>
            </a:r>
          </a:p>
          <a:p>
            <a:pPr marL="1314450" lvl="2" indent="-514350">
              <a:buFont typeface="Wingdings" panose="05000000000000000000" pitchFamily="2" charset="2"/>
              <a:buChar char="§"/>
            </a:pPr>
            <a:r>
              <a:rPr lang="en-US" sz="1600" dirty="0" smtClean="0">
                <a:solidFill>
                  <a:srgbClr val="215968"/>
                </a:solidFill>
                <a:latin typeface="Arial" charset="0"/>
                <a:ea typeface="ＭＳ Ｐゴシック"/>
                <a:cs typeface="ＭＳ Ｐゴシック"/>
              </a:rPr>
              <a:t>Opportunities for deeper social engagement and on-campus activities</a:t>
            </a:r>
            <a:endParaRPr lang="en-US" sz="1600" dirty="0">
              <a:solidFill>
                <a:srgbClr val="215968"/>
              </a:solidFill>
              <a:latin typeface="Arial" charset="0"/>
              <a:ea typeface="ＭＳ Ｐゴシック"/>
              <a:cs typeface="ＭＳ Ｐゴシック"/>
            </a:endParaRPr>
          </a:p>
          <a:p>
            <a:pPr marL="1314450" lvl="2" indent="-514350">
              <a:buFont typeface="Wingdings" panose="05000000000000000000" pitchFamily="2" charset="2"/>
              <a:buChar char="§"/>
            </a:pPr>
            <a:r>
              <a:rPr lang="en-US" sz="1600" dirty="0" smtClean="0">
                <a:solidFill>
                  <a:srgbClr val="215968"/>
                </a:solidFill>
                <a:latin typeface="Arial" charset="0"/>
                <a:ea typeface="ＭＳ Ｐゴシック"/>
                <a:cs typeface="ＭＳ Ｐゴシック"/>
              </a:rPr>
              <a:t>Physical safety, particularly among students</a:t>
            </a:r>
          </a:p>
          <a:p>
            <a:pPr marL="1314450" lvl="2" indent="-514350">
              <a:buFont typeface="Wingdings" panose="05000000000000000000" pitchFamily="2" charset="2"/>
              <a:buChar char="§"/>
            </a:pPr>
            <a:r>
              <a:rPr lang="en-US" sz="1600" dirty="0" smtClean="0">
                <a:solidFill>
                  <a:srgbClr val="215968"/>
                </a:solidFill>
                <a:latin typeface="Arial" charset="0"/>
                <a:ea typeface="ＭＳ Ｐゴシック"/>
                <a:cs typeface="ＭＳ Ｐゴシック"/>
              </a:rPr>
              <a:t>The </a:t>
            </a:r>
            <a:r>
              <a:rPr lang="en-US" sz="1600" dirty="0">
                <a:solidFill>
                  <a:srgbClr val="215968"/>
                </a:solidFill>
                <a:latin typeface="Arial" charset="0"/>
                <a:ea typeface="ＭＳ Ｐゴシック"/>
                <a:cs typeface="ＭＳ Ｐゴシック"/>
              </a:rPr>
              <a:t>style and direction of campus leadership</a:t>
            </a:r>
          </a:p>
          <a:p>
            <a:pPr marL="514350" indent="-514350">
              <a:spcBef>
                <a:spcPts val="1200"/>
              </a:spcBef>
              <a:buSzPct val="150000"/>
            </a:pPr>
            <a:r>
              <a:rPr lang="en-US" sz="1800" dirty="0" smtClean="0">
                <a:solidFill>
                  <a:srgbClr val="215968"/>
                </a:solidFill>
                <a:latin typeface="Arial" charset="0"/>
                <a:ea typeface="ＭＳ Ｐゴシック"/>
                <a:cs typeface="ＭＳ Ｐゴシック"/>
              </a:rPr>
              <a:t>Where comparable data were collected, there </a:t>
            </a:r>
            <a:r>
              <a:rPr lang="en-US" sz="1800" dirty="0">
                <a:solidFill>
                  <a:srgbClr val="215968"/>
                </a:solidFill>
                <a:latin typeface="Arial" charset="0"/>
                <a:ea typeface="ＭＳ Ｐゴシック"/>
                <a:cs typeface="ＭＳ Ｐゴシック"/>
              </a:rPr>
              <a:t>are very few areas where </a:t>
            </a:r>
            <a:r>
              <a:rPr lang="en-US" sz="1800" dirty="0" smtClean="0">
                <a:solidFill>
                  <a:srgbClr val="215968"/>
                </a:solidFill>
                <a:latin typeface="Arial" charset="0"/>
                <a:ea typeface="ＭＳ Ｐゴシック"/>
                <a:cs typeface="ＭＳ Ｐゴシック"/>
              </a:rPr>
              <a:t>perceptions of climate have </a:t>
            </a:r>
            <a:r>
              <a:rPr lang="en-US" sz="1800" dirty="0">
                <a:solidFill>
                  <a:srgbClr val="215968"/>
                </a:solidFill>
                <a:latin typeface="Arial" charset="0"/>
                <a:ea typeface="ＭＳ Ｐゴシック"/>
                <a:cs typeface="ＭＳ Ｐゴシック"/>
              </a:rPr>
              <a:t>measurably improved since 2010</a:t>
            </a:r>
          </a:p>
          <a:p>
            <a:pPr marL="971550" lvl="1" indent="-514350"/>
            <a:endParaRPr lang="en-US" sz="3200" dirty="0" smtClean="0">
              <a:solidFill>
                <a:srgbClr val="215968"/>
              </a:solidFill>
              <a:latin typeface="Arial" charset="0"/>
              <a:ea typeface="ＭＳ Ｐゴシック"/>
              <a:cs typeface="Arial" charset="0"/>
            </a:endParaRPr>
          </a:p>
        </p:txBody>
      </p:sp>
    </p:spTree>
    <p:extLst>
      <p:ext uri="{BB962C8B-B14F-4D97-AF65-F5344CB8AC3E}">
        <p14:creationId xmlns:p14="http://schemas.microsoft.com/office/powerpoint/2010/main" val="158907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28" y="52918"/>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4" name="Rectangle 2"/>
          <p:cNvSpPr txBox="1">
            <a:spLocks/>
          </p:cNvSpPr>
          <p:nvPr/>
        </p:nvSpPr>
        <p:spPr>
          <a:xfrm>
            <a:off x="457200" y="2625619"/>
            <a:ext cx="8229600" cy="16246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5">
                    <a:lumMod val="50000"/>
                  </a:schemeClr>
                </a:solidFill>
                <a:latin typeface="Arial" charset="0"/>
                <a:ea typeface="ＭＳ Ｐゴシック"/>
                <a:cs typeface="ＭＳ Ｐゴシック"/>
              </a:rPr>
              <a:t>General</a:t>
            </a:r>
          </a:p>
          <a:p>
            <a:r>
              <a:rPr lang="en-US" sz="4000" b="1" dirty="0" smtClean="0">
                <a:solidFill>
                  <a:schemeClr val="accent5">
                    <a:lumMod val="50000"/>
                  </a:schemeClr>
                </a:solidFill>
                <a:latin typeface="Arial" charset="0"/>
                <a:ea typeface="ＭＳ Ｐゴシック"/>
                <a:cs typeface="ＭＳ Ｐゴシック"/>
              </a:rPr>
              <a:t>climate</a:t>
            </a:r>
            <a:endParaRPr lang="en-US" sz="4000" b="1" dirty="0" smtClean="0">
              <a:solidFill>
                <a:srgbClr val="215968"/>
              </a:solidFill>
              <a:latin typeface="Arial" charset="0"/>
              <a:ea typeface="ＭＳ Ｐゴシック"/>
              <a:cs typeface="ＭＳ Ｐゴシック"/>
            </a:endParaRPr>
          </a:p>
        </p:txBody>
      </p:sp>
      <p:sp>
        <p:nvSpPr>
          <p:cNvPr id="5" name="Rectangle 3"/>
          <p:cNvSpPr txBox="1">
            <a:spLocks/>
          </p:cNvSpPr>
          <p:nvPr/>
        </p:nvSpPr>
        <p:spPr>
          <a:xfrm>
            <a:off x="622300" y="1729740"/>
            <a:ext cx="7924800" cy="3698240"/>
          </a:xfrm>
          <a:prstGeom prst="rect">
            <a:avLst/>
          </a:prstGeom>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Tree>
    <p:extLst>
      <p:ext uri="{BB962C8B-B14F-4D97-AF65-F5344CB8AC3E}">
        <p14:creationId xmlns:p14="http://schemas.microsoft.com/office/powerpoint/2010/main" val="857646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180474" y="682522"/>
            <a:ext cx="8855242"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215968"/>
                </a:solidFill>
                <a:latin typeface="Arial" charset="0"/>
                <a:ea typeface="ＭＳ Ｐゴシック"/>
                <a:cs typeface="ＭＳ Ｐゴシック"/>
              </a:rPr>
              <a:t>Most Stakeholders Upbeat, But Room to Improve</a:t>
            </a:r>
          </a:p>
        </p:txBody>
      </p:sp>
      <p:sp>
        <p:nvSpPr>
          <p:cNvPr id="10" name="Rectangle 3"/>
          <p:cNvSpPr txBox="1">
            <a:spLocks/>
          </p:cNvSpPr>
          <p:nvPr/>
        </p:nvSpPr>
        <p:spPr>
          <a:xfrm>
            <a:off x="622299" y="1628141"/>
            <a:ext cx="8068733" cy="4038733"/>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07198" y="1853965"/>
            <a:ext cx="7882375" cy="381290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Aft>
                <a:spcPts val="1200"/>
              </a:spcAft>
              <a:buSzPct val="150000"/>
            </a:pPr>
            <a:r>
              <a:rPr lang="en-US" sz="1800" dirty="0" smtClean="0">
                <a:solidFill>
                  <a:srgbClr val="215968"/>
                </a:solidFill>
                <a:latin typeface="Arial" charset="0"/>
                <a:ea typeface="ＭＳ Ｐゴシック"/>
                <a:cs typeface="ＭＳ Ｐゴシック"/>
              </a:rPr>
              <a:t>A majority of respondents in each constituent group—students, faculty, staff, and administrators—view most aspects of the overall campus climate favorably</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Most perceived the climate as ‘moderately’ or ‘very much’ respectful (</a:t>
            </a:r>
            <a:r>
              <a:rPr lang="en-US" sz="1800" dirty="0">
                <a:solidFill>
                  <a:srgbClr val="215968"/>
                </a:solidFill>
                <a:latin typeface="Arial" charset="0"/>
                <a:ea typeface="ＭＳ Ｐゴシック"/>
                <a:cs typeface="ＭＳ Ｐゴシック"/>
              </a:rPr>
              <a:t>71% of students, and 67% of employees) </a:t>
            </a:r>
            <a:endParaRPr lang="en-US" sz="1800" dirty="0" smtClean="0">
              <a:solidFill>
                <a:srgbClr val="215968"/>
              </a:solidFill>
              <a:latin typeface="Arial" charset="0"/>
              <a:ea typeface="ＭＳ Ｐゴシック"/>
              <a:cs typeface="ＭＳ Ｐゴシック"/>
            </a:endParaRPr>
          </a:p>
          <a:p>
            <a:pPr marL="514350" indent="-514350">
              <a:spcAft>
                <a:spcPts val="600"/>
              </a:spcAft>
              <a:buSzPct val="150000"/>
            </a:pPr>
            <a:r>
              <a:rPr lang="en-US" sz="1800" dirty="0" smtClean="0">
                <a:solidFill>
                  <a:srgbClr val="215968"/>
                </a:solidFill>
                <a:latin typeface="Arial" charset="0"/>
                <a:ea typeface="ＭＳ Ｐゴシック"/>
                <a:cs typeface="ＭＳ Ｐゴシック"/>
              </a:rPr>
              <a:t>Most also viewed the campus as ‘not at all’ or ‘slightly’ racist </a:t>
            </a:r>
            <a:r>
              <a:rPr lang="en-US" sz="1800" dirty="0">
                <a:solidFill>
                  <a:srgbClr val="215968"/>
                </a:solidFill>
                <a:latin typeface="Arial" charset="0"/>
                <a:ea typeface="ＭＳ Ｐゴシック"/>
                <a:cs typeface="ＭＳ Ｐゴシック"/>
              </a:rPr>
              <a:t>(73% of students and 64% of employees</a:t>
            </a:r>
            <a:r>
              <a:rPr lang="en-US" sz="1800" dirty="0" smtClean="0">
                <a:solidFill>
                  <a:srgbClr val="215968"/>
                </a:solidFill>
                <a:latin typeface="Arial" charset="0"/>
                <a:ea typeface="ＭＳ Ｐゴシック"/>
                <a:cs typeface="ＭＳ Ｐゴシック"/>
              </a:rPr>
              <a:t>). They also viewed the climate as less sexist (77% of students and 65% of employees) </a:t>
            </a:r>
          </a:p>
          <a:p>
            <a:pPr marL="514350" indent="-514350">
              <a:spcAft>
                <a:spcPts val="600"/>
              </a:spcAft>
              <a:buSzPct val="150000"/>
            </a:pPr>
            <a:r>
              <a:rPr lang="en-US" sz="1800" dirty="0" smtClean="0">
                <a:solidFill>
                  <a:srgbClr val="215968"/>
                </a:solidFill>
                <a:latin typeface="Arial" charset="0"/>
                <a:ea typeface="ＭＳ Ｐゴシック"/>
                <a:cs typeface="ＭＳ Ｐゴシック"/>
              </a:rPr>
              <a:t>African Americans were more likely to perceive the climate as more racist.</a:t>
            </a:r>
          </a:p>
          <a:p>
            <a:pPr marL="514350" indent="-514350">
              <a:spcAft>
                <a:spcPts val="600"/>
              </a:spcAft>
              <a:buSzPct val="150000"/>
            </a:pPr>
            <a:r>
              <a:rPr lang="en-US" sz="1800" dirty="0" smtClean="0">
                <a:solidFill>
                  <a:schemeClr val="accent5">
                    <a:lumMod val="50000"/>
                  </a:schemeClr>
                </a:solidFill>
                <a:latin typeface="Arial"/>
                <a:cs typeface="Arial"/>
              </a:rPr>
              <a:t>LGBT </a:t>
            </a:r>
            <a:r>
              <a:rPr lang="en-US" sz="1800" dirty="0">
                <a:solidFill>
                  <a:schemeClr val="accent5">
                    <a:lumMod val="50000"/>
                  </a:schemeClr>
                </a:solidFill>
                <a:latin typeface="Arial"/>
                <a:cs typeface="Arial"/>
              </a:rPr>
              <a:t>students were </a:t>
            </a:r>
            <a:r>
              <a:rPr lang="en-US" sz="1800" dirty="0" smtClean="0">
                <a:solidFill>
                  <a:schemeClr val="accent5">
                    <a:lumMod val="50000"/>
                  </a:schemeClr>
                </a:solidFill>
                <a:latin typeface="Arial"/>
                <a:cs typeface="Arial"/>
              </a:rPr>
              <a:t>more </a:t>
            </a:r>
            <a:r>
              <a:rPr lang="en-US" sz="1800" dirty="0">
                <a:solidFill>
                  <a:schemeClr val="accent5">
                    <a:lumMod val="50000"/>
                  </a:schemeClr>
                </a:solidFill>
                <a:latin typeface="Arial"/>
                <a:cs typeface="Arial"/>
              </a:rPr>
              <a:t>likely than their heterosexual peers to view the university climate as </a:t>
            </a:r>
            <a:r>
              <a:rPr lang="en-US" sz="1800" dirty="0" smtClean="0">
                <a:solidFill>
                  <a:schemeClr val="accent5">
                    <a:lumMod val="50000"/>
                  </a:schemeClr>
                </a:solidFill>
                <a:latin typeface="Arial"/>
                <a:cs typeface="Arial"/>
              </a:rPr>
              <a:t>homophobic</a:t>
            </a:r>
          </a:p>
          <a:p>
            <a:pPr marL="514350" indent="-514350">
              <a:spcAft>
                <a:spcPts val="600"/>
              </a:spcAft>
              <a:buSzPct val="150000"/>
            </a:pPr>
            <a:r>
              <a:rPr lang="en-US" sz="1800" dirty="0" smtClean="0">
                <a:solidFill>
                  <a:schemeClr val="accent5">
                    <a:lumMod val="50000"/>
                  </a:schemeClr>
                </a:solidFill>
                <a:latin typeface="Arial"/>
                <a:cs typeface="Arial"/>
              </a:rPr>
              <a:t>Among those who identified as disabled </a:t>
            </a:r>
            <a:r>
              <a:rPr lang="en-US" sz="1800" dirty="0" smtClean="0">
                <a:solidFill>
                  <a:srgbClr val="215968"/>
                </a:solidFill>
                <a:latin typeface="Arial" charset="0"/>
                <a:ea typeface="ＭＳ Ｐゴシック"/>
                <a:cs typeface="ＭＳ Ｐゴシック"/>
              </a:rPr>
              <a:t>23% of disabled students and almost a third of disabled employees rated the SJSU climate as ‘not at all’ or only ‘slightly’ inclusive of the disabled</a:t>
            </a:r>
          </a:p>
        </p:txBody>
      </p:sp>
    </p:spTree>
    <p:extLst>
      <p:ext uri="{BB962C8B-B14F-4D97-AF65-F5344CB8AC3E}">
        <p14:creationId xmlns:p14="http://schemas.microsoft.com/office/powerpoint/2010/main" val="299637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9525"/>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992" y="5582778"/>
            <a:ext cx="4104084"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803362"/>
            <a:ext cx="64770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701" y="767142"/>
            <a:ext cx="8686132" cy="338554"/>
          </a:xfrm>
          <a:prstGeom prst="rect">
            <a:avLst/>
          </a:prstGeom>
          <a:solidFill>
            <a:schemeClr val="bg1"/>
          </a:solidFill>
        </p:spPr>
        <p:txBody>
          <a:bodyPr wrap="square" rtlCol="0">
            <a:spAutoFit/>
          </a:bodyPr>
          <a:lstStyle/>
          <a:p>
            <a:pPr algn="ctr"/>
            <a:r>
              <a:rPr lang="en-US" sz="1600" b="1" dirty="0" smtClean="0">
                <a:solidFill>
                  <a:schemeClr val="accent5">
                    <a:lumMod val="50000"/>
                  </a:schemeClr>
                </a:solidFill>
                <a:latin typeface="Arial" panose="020B0604020202020204" pitchFamily="34" charset="0"/>
                <a:cs typeface="Arial" panose="020B0604020202020204" pitchFamily="34" charset="0"/>
              </a:rPr>
              <a:t>Ratings by students of the general campus climate</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7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453" y="5594667"/>
            <a:ext cx="424243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810380"/>
            <a:ext cx="64770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03158" y="798348"/>
            <a:ext cx="4812631" cy="224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6884" y="767142"/>
            <a:ext cx="8494295" cy="338554"/>
          </a:xfrm>
          <a:prstGeom prst="rect">
            <a:avLst/>
          </a:prstGeom>
          <a:noFill/>
        </p:spPr>
        <p:txBody>
          <a:bodyPr wrap="square" rtlCol="0">
            <a:spAutoFit/>
          </a:bodyPr>
          <a:lstStyle/>
          <a:p>
            <a:pPr algn="ctr"/>
            <a:r>
              <a:rPr lang="en-US" sz="1600" b="1" dirty="0" smtClean="0">
                <a:solidFill>
                  <a:schemeClr val="accent5">
                    <a:lumMod val="50000"/>
                  </a:schemeClr>
                </a:solidFill>
                <a:latin typeface="Arial" panose="020B0604020202020204" pitchFamily="34" charset="0"/>
                <a:cs typeface="Arial" panose="020B0604020202020204" pitchFamily="34" charset="0"/>
              </a:rPr>
              <a:t>Ratings by all employees (faculty, staff, administrators) of the general campus climate</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43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28" y="52918"/>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4" name="Rectangle 2"/>
          <p:cNvSpPr txBox="1">
            <a:spLocks/>
          </p:cNvSpPr>
          <p:nvPr/>
        </p:nvSpPr>
        <p:spPr>
          <a:xfrm>
            <a:off x="457200" y="2625619"/>
            <a:ext cx="8229600" cy="16246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5">
                    <a:lumMod val="50000"/>
                  </a:schemeClr>
                </a:solidFill>
                <a:latin typeface="Arial" charset="0"/>
                <a:ea typeface="ＭＳ Ｐゴシック"/>
                <a:cs typeface="ＭＳ Ｐゴシック"/>
              </a:rPr>
              <a:t>Experiences </a:t>
            </a:r>
          </a:p>
          <a:p>
            <a:r>
              <a:rPr lang="en-US" sz="4000" b="1" dirty="0" smtClean="0">
                <a:solidFill>
                  <a:schemeClr val="accent5">
                    <a:lumMod val="50000"/>
                  </a:schemeClr>
                </a:solidFill>
                <a:latin typeface="Arial" charset="0"/>
                <a:ea typeface="ＭＳ Ｐゴシック"/>
                <a:cs typeface="ＭＳ Ｐゴシック"/>
              </a:rPr>
              <a:t>of discrimination</a:t>
            </a:r>
          </a:p>
          <a:p>
            <a:r>
              <a:rPr lang="en-US" sz="4000" b="1" dirty="0" smtClean="0">
                <a:solidFill>
                  <a:schemeClr val="accent5">
                    <a:lumMod val="50000"/>
                  </a:schemeClr>
                </a:solidFill>
                <a:latin typeface="Arial" charset="0"/>
                <a:ea typeface="ＭＳ Ｐゴシック"/>
                <a:cs typeface="ＭＳ Ｐゴシック"/>
              </a:rPr>
              <a:t>on campus</a:t>
            </a:r>
            <a:endParaRPr lang="en-US" sz="4000" b="1" dirty="0" smtClean="0">
              <a:solidFill>
                <a:srgbClr val="215968"/>
              </a:solidFill>
              <a:latin typeface="Arial" charset="0"/>
              <a:ea typeface="ＭＳ Ｐゴシック"/>
              <a:cs typeface="ＭＳ Ｐゴシック"/>
            </a:endParaRPr>
          </a:p>
        </p:txBody>
      </p:sp>
      <p:sp>
        <p:nvSpPr>
          <p:cNvPr id="5" name="Rectangle 3"/>
          <p:cNvSpPr txBox="1">
            <a:spLocks/>
          </p:cNvSpPr>
          <p:nvPr/>
        </p:nvSpPr>
        <p:spPr>
          <a:xfrm>
            <a:off x="622300" y="1729740"/>
            <a:ext cx="7924800" cy="3698240"/>
          </a:xfrm>
          <a:prstGeom prst="rect">
            <a:avLst/>
          </a:prstGeom>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Tree>
    <p:extLst>
      <p:ext uri="{BB962C8B-B14F-4D97-AF65-F5344CB8AC3E}">
        <p14:creationId xmlns:p14="http://schemas.microsoft.com/office/powerpoint/2010/main" val="418220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553456" y="682522"/>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215968"/>
                </a:solidFill>
                <a:latin typeface="Arial" charset="0"/>
                <a:ea typeface="ＭＳ Ｐゴシック"/>
                <a:cs typeface="ＭＳ Ｐゴシック"/>
              </a:rPr>
              <a:t>Many Students Experience Discrimination</a:t>
            </a:r>
          </a:p>
        </p:txBody>
      </p:sp>
      <p:sp>
        <p:nvSpPr>
          <p:cNvPr id="10" name="Rectangle 3"/>
          <p:cNvSpPr txBox="1">
            <a:spLocks/>
          </p:cNvSpPr>
          <p:nvPr/>
        </p:nvSpPr>
        <p:spPr>
          <a:xfrm>
            <a:off x="622299" y="1628141"/>
            <a:ext cx="8068733" cy="3858259"/>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07198" y="1707047"/>
            <a:ext cx="7918470" cy="348672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Aft>
                <a:spcPts val="1200"/>
              </a:spcAft>
              <a:buSzPct val="150000"/>
            </a:pPr>
            <a:r>
              <a:rPr lang="en-US" sz="2100" dirty="0" smtClean="0">
                <a:solidFill>
                  <a:srgbClr val="215968"/>
                </a:solidFill>
                <a:latin typeface="Arial" charset="0"/>
                <a:ea typeface="ＭＳ Ｐゴシック"/>
                <a:cs typeface="ＭＳ Ｐゴシック"/>
              </a:rPr>
              <a:t>Just over half of student respondents indicated one or more episodes of discrimination or harassment on campus. This proportion is unchanged from 2010</a:t>
            </a:r>
          </a:p>
          <a:p>
            <a:pPr marL="514350" indent="-514350">
              <a:spcAft>
                <a:spcPts val="1200"/>
              </a:spcAft>
              <a:buSzPct val="150000"/>
            </a:pPr>
            <a:r>
              <a:rPr lang="en-US" sz="2100" dirty="0" smtClean="0">
                <a:solidFill>
                  <a:srgbClr val="215968"/>
                </a:solidFill>
                <a:latin typeface="Arial" charset="0"/>
                <a:ea typeface="ＭＳ Ｐゴシック"/>
                <a:cs typeface="ＭＳ Ｐゴシック"/>
              </a:rPr>
              <a:t>Race, Gender</a:t>
            </a:r>
            <a:r>
              <a:rPr lang="en-US" sz="2100" dirty="0">
                <a:solidFill>
                  <a:srgbClr val="215968"/>
                </a:solidFill>
                <a:latin typeface="Arial" charset="0"/>
                <a:ea typeface="ＭＳ Ｐゴシック"/>
                <a:cs typeface="ＭＳ Ｐゴシック"/>
              </a:rPr>
              <a:t>, </a:t>
            </a:r>
            <a:r>
              <a:rPr lang="en-US" sz="2100" dirty="0" smtClean="0">
                <a:solidFill>
                  <a:srgbClr val="215968"/>
                </a:solidFill>
                <a:latin typeface="Arial" charset="0"/>
                <a:ea typeface="ＭＳ Ｐゴシック"/>
                <a:cs typeface="ＭＳ Ｐゴシック"/>
              </a:rPr>
              <a:t>and Political Views are </a:t>
            </a:r>
            <a:r>
              <a:rPr lang="en-US" sz="2100" dirty="0">
                <a:solidFill>
                  <a:srgbClr val="215968"/>
                </a:solidFill>
                <a:latin typeface="Arial" charset="0"/>
                <a:ea typeface="ＭＳ Ｐゴシック"/>
                <a:cs typeface="ＭＳ Ｐゴシック"/>
              </a:rPr>
              <a:t>the most commonly cited forms of discrimination or </a:t>
            </a:r>
            <a:r>
              <a:rPr lang="en-US" sz="2100" dirty="0" smtClean="0">
                <a:solidFill>
                  <a:srgbClr val="215968"/>
                </a:solidFill>
                <a:latin typeface="Arial" charset="0"/>
                <a:ea typeface="ＭＳ Ｐゴシック"/>
                <a:cs typeface="ＭＳ Ｐゴシック"/>
              </a:rPr>
              <a:t>harassment</a:t>
            </a:r>
          </a:p>
          <a:p>
            <a:pPr marL="514350" indent="-514350">
              <a:spcAft>
                <a:spcPts val="1200"/>
              </a:spcAft>
              <a:buSzPct val="150000"/>
            </a:pPr>
            <a:r>
              <a:rPr lang="en-US" sz="2100" dirty="0" smtClean="0">
                <a:solidFill>
                  <a:srgbClr val="215968"/>
                </a:solidFill>
                <a:latin typeface="Arial" charset="0"/>
                <a:ea typeface="ＭＳ Ｐゴシック"/>
                <a:cs typeface="ＭＳ Ｐゴシック"/>
              </a:rPr>
              <a:t>African American reported experiencing more race-based harassment than other groups and </a:t>
            </a:r>
            <a:r>
              <a:rPr lang="en-US" sz="2100" dirty="0" smtClean="0">
                <a:solidFill>
                  <a:srgbClr val="215968"/>
                </a:solidFill>
                <a:latin typeface="Arial"/>
                <a:cs typeface="Arial"/>
              </a:rPr>
              <a:t>women </a:t>
            </a:r>
            <a:r>
              <a:rPr lang="en-US" sz="2100" dirty="0">
                <a:solidFill>
                  <a:srgbClr val="215968"/>
                </a:solidFill>
                <a:latin typeface="Arial"/>
                <a:cs typeface="Arial"/>
              </a:rPr>
              <a:t>were much more likely to report gender </a:t>
            </a:r>
            <a:r>
              <a:rPr lang="en-US" sz="2100" dirty="0" smtClean="0">
                <a:solidFill>
                  <a:srgbClr val="215968"/>
                </a:solidFill>
                <a:latin typeface="Arial"/>
                <a:cs typeface="Arial"/>
              </a:rPr>
              <a:t>discrimination </a:t>
            </a:r>
            <a:endParaRPr lang="en-US" sz="2100" dirty="0">
              <a:solidFill>
                <a:srgbClr val="215968"/>
              </a:solidFill>
              <a:latin typeface="Arial" charset="0"/>
              <a:ea typeface="ＭＳ Ｐゴシック"/>
              <a:cs typeface="ＭＳ Ｐゴシック"/>
            </a:endParaRPr>
          </a:p>
          <a:p>
            <a:pPr marL="514350" indent="-514350">
              <a:spcAft>
                <a:spcPts val="600"/>
              </a:spcAft>
              <a:buSzPct val="150000"/>
            </a:pPr>
            <a:r>
              <a:rPr lang="en-US" sz="2100" dirty="0" smtClean="0">
                <a:solidFill>
                  <a:srgbClr val="215968"/>
                </a:solidFill>
                <a:latin typeface="Arial" charset="0"/>
                <a:ea typeface="ＭＳ Ｐゴシック"/>
                <a:cs typeface="ＭＳ Ｐゴシック"/>
              </a:rPr>
              <a:t>Most often, other students are the source of discrimination</a:t>
            </a:r>
          </a:p>
          <a:p>
            <a:pPr marL="514350" indent="-514350">
              <a:spcAft>
                <a:spcPts val="600"/>
              </a:spcAft>
              <a:buSzPct val="150000"/>
            </a:pPr>
            <a:r>
              <a:rPr lang="en-US" sz="2100" dirty="0" smtClean="0">
                <a:solidFill>
                  <a:srgbClr val="215968"/>
                </a:solidFill>
                <a:latin typeface="Arial" charset="0"/>
                <a:ea typeface="ＭＳ Ｐゴシック"/>
                <a:cs typeface="ＭＳ Ｐゴシック"/>
              </a:rPr>
              <a:t>Students in 2015 were less likely to feel that SJSU staff were sensitive to issues of sexism, racism, and </a:t>
            </a:r>
            <a:r>
              <a:rPr lang="en-US" sz="2100" dirty="0" err="1" smtClean="0">
                <a:solidFill>
                  <a:srgbClr val="215968"/>
                </a:solidFill>
                <a:latin typeface="Arial" charset="0"/>
                <a:ea typeface="ＭＳ Ｐゴシック"/>
                <a:cs typeface="ＭＳ Ｐゴシック"/>
              </a:rPr>
              <a:t>homophobism</a:t>
            </a:r>
            <a:r>
              <a:rPr lang="en-US" sz="2100" dirty="0" smtClean="0">
                <a:solidFill>
                  <a:srgbClr val="215968"/>
                </a:solidFill>
                <a:latin typeface="Arial" charset="0"/>
                <a:ea typeface="ＭＳ Ｐゴシック"/>
                <a:cs typeface="ＭＳ Ｐゴシック"/>
              </a:rPr>
              <a:t> than in 2010</a:t>
            </a:r>
          </a:p>
          <a:p>
            <a:pPr marL="0" indent="0">
              <a:spcAft>
                <a:spcPts val="600"/>
              </a:spcAft>
              <a:buSzPct val="150000"/>
              <a:buNone/>
            </a:pPr>
            <a:endParaRPr lang="en-US" sz="1800" dirty="0" smtClean="0">
              <a:solidFill>
                <a:srgbClr val="215968"/>
              </a:solidFill>
              <a:latin typeface="Arial" charset="0"/>
              <a:ea typeface="ＭＳ Ｐゴシック"/>
              <a:cs typeface="ＭＳ Ｐゴシック"/>
            </a:endParaRPr>
          </a:p>
        </p:txBody>
      </p:sp>
    </p:spTree>
    <p:extLst>
      <p:ext uri="{BB962C8B-B14F-4D97-AF65-F5344CB8AC3E}">
        <p14:creationId xmlns:p14="http://schemas.microsoft.com/office/powerpoint/2010/main" val="273214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TextBox 7"/>
          <p:cNvSpPr txBox="1"/>
          <p:nvPr/>
        </p:nvSpPr>
        <p:spPr>
          <a:xfrm>
            <a:off x="7877" y="1625483"/>
            <a:ext cx="1166872" cy="738664"/>
          </a:xfrm>
          <a:prstGeom prst="rect">
            <a:avLst/>
          </a:prstGeom>
          <a:noFill/>
        </p:spPr>
        <p:txBody>
          <a:bodyPr wrap="square" lIns="9144" rIns="9144" rtlCol="0">
            <a:spAutoFit/>
          </a:bodyPr>
          <a:lstStyle/>
          <a:p>
            <a:pPr algn="r"/>
            <a:r>
              <a:rPr lang="en-US" sz="1400" dirty="0" smtClean="0">
                <a:solidFill>
                  <a:schemeClr val="bg1">
                    <a:lumMod val="65000"/>
                  </a:schemeClr>
                </a:solidFill>
                <a:latin typeface="Arial" panose="020B0604020202020204" pitchFamily="34" charset="0"/>
                <a:cs typeface="Arial" panose="020B0604020202020204" pitchFamily="34" charset="0"/>
              </a:rPr>
              <a:t>Type of</a:t>
            </a:r>
          </a:p>
          <a:p>
            <a:pPr algn="r"/>
            <a:r>
              <a:rPr lang="en-US" sz="1400" dirty="0" smtClean="0">
                <a:solidFill>
                  <a:schemeClr val="bg1">
                    <a:lumMod val="65000"/>
                  </a:schemeClr>
                </a:solidFill>
                <a:latin typeface="Arial" panose="020B0604020202020204" pitchFamily="34" charset="0"/>
                <a:cs typeface="Arial" panose="020B0604020202020204" pitchFamily="34" charset="0"/>
              </a:rPr>
              <a:t>discrimination</a:t>
            </a:r>
          </a:p>
          <a:p>
            <a:pPr algn="r"/>
            <a:r>
              <a:rPr lang="en-US" sz="1400" dirty="0" smtClean="0">
                <a:solidFill>
                  <a:schemeClr val="bg1">
                    <a:lumMod val="65000"/>
                  </a:schemeClr>
                </a:solidFill>
                <a:latin typeface="Arial" panose="020B0604020202020204" pitchFamily="34" charset="0"/>
                <a:cs typeface="Arial" panose="020B0604020202020204" pitchFamily="34" charset="0"/>
              </a:rPr>
              <a:t>reported</a:t>
            </a:r>
            <a:endParaRPr lang="en-US" sz="1400" dirty="0">
              <a:solidFill>
                <a:schemeClr val="bg1">
                  <a:lumMod val="6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422470" y="837243"/>
            <a:ext cx="7020844" cy="4556000"/>
          </a:xfrm>
          <a:prstGeom prst="rect">
            <a:avLst/>
          </a:prstGeom>
        </p:spPr>
      </p:pic>
      <p:sp>
        <p:nvSpPr>
          <p:cNvPr id="4" name="TextBox 3"/>
          <p:cNvSpPr txBox="1"/>
          <p:nvPr/>
        </p:nvSpPr>
        <p:spPr>
          <a:xfrm>
            <a:off x="1062567" y="837243"/>
            <a:ext cx="7740651" cy="369332"/>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2901718" y="1083735"/>
            <a:ext cx="5892800" cy="338554"/>
          </a:xfrm>
          <a:prstGeom prst="rect">
            <a:avLst/>
          </a:prstGeom>
          <a:noFill/>
        </p:spPr>
        <p:txBody>
          <a:bodyPr wrap="square" rtlCol="0">
            <a:spAutoFit/>
          </a:bodyPr>
          <a:lstStyle/>
          <a:p>
            <a:pPr algn="ctr"/>
            <a:r>
              <a:rPr lang="en-US" sz="1600" dirty="0" smtClean="0">
                <a:solidFill>
                  <a:schemeClr val="bg1">
                    <a:lumMod val="65000"/>
                  </a:schemeClr>
                </a:solidFill>
                <a:latin typeface="Arial" panose="020B0604020202020204" pitchFamily="34" charset="0"/>
                <a:cs typeface="Arial" panose="020B0604020202020204" pitchFamily="34" charset="0"/>
              </a:rPr>
              <a:t>Who committed the act of discrimination or harassment?</a:t>
            </a:r>
            <a:endParaRPr lang="en-US" sz="1600" dirty="0">
              <a:solidFill>
                <a:schemeClr val="bg1">
                  <a:lumMod val="65000"/>
                </a:schemeClr>
              </a:solidFill>
              <a:latin typeface="Arial" panose="020B0604020202020204" pitchFamily="34" charset="0"/>
              <a:cs typeface="Arial" panose="020B0604020202020204" pitchFamily="34" charset="0"/>
            </a:endParaRPr>
          </a:p>
        </p:txBody>
      </p:sp>
      <p:sp>
        <p:nvSpPr>
          <p:cNvPr id="5" name="TextBox 4"/>
          <p:cNvSpPr txBox="1"/>
          <p:nvPr/>
        </p:nvSpPr>
        <p:spPr>
          <a:xfrm>
            <a:off x="1335618" y="791212"/>
            <a:ext cx="7467600" cy="338554"/>
          </a:xfrm>
          <a:prstGeom prst="rect">
            <a:avLst/>
          </a:prstGeom>
          <a:noFill/>
        </p:spPr>
        <p:txBody>
          <a:bodyPr wrap="square" rtlCol="0">
            <a:spAutoFit/>
          </a:bodyPr>
          <a:lstStyle/>
          <a:p>
            <a:r>
              <a:rPr lang="en-US" sz="1600" b="1" dirty="0" smtClean="0">
                <a:solidFill>
                  <a:schemeClr val="accent5">
                    <a:lumMod val="50000"/>
                  </a:schemeClr>
                </a:solidFill>
                <a:latin typeface="Arial" panose="020B0604020202020204" pitchFamily="34" charset="0"/>
                <a:cs typeface="Arial" panose="020B0604020202020204" pitchFamily="34" charset="0"/>
              </a:rPr>
              <a:t>Student reports of discrimination or harassment by type and source</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2" name="TextBox 1"/>
          <p:cNvSpPr txBox="1"/>
          <p:nvPr/>
        </p:nvSpPr>
        <p:spPr>
          <a:xfrm>
            <a:off x="173805" y="5387989"/>
            <a:ext cx="8607754" cy="523220"/>
          </a:xfrm>
          <a:prstGeom prst="rect">
            <a:avLst/>
          </a:prstGeom>
          <a:noFill/>
        </p:spPr>
        <p:txBody>
          <a:bodyPr wrap="square" rtlCol="0">
            <a:spAutoFit/>
          </a:bodyPr>
          <a:lstStyle/>
          <a:p>
            <a:r>
              <a:rPr lang="en-US" sz="1400" i="1" dirty="0" smtClean="0"/>
              <a:t>For example, in the Figure above, 10.2% of the reported incidents – 805 separate responses indicated an episode of race discrimination caused by a student</a:t>
            </a:r>
            <a:endParaRPr lang="en-US" sz="1400" i="1" dirty="0"/>
          </a:p>
        </p:txBody>
      </p:sp>
    </p:spTree>
    <p:extLst>
      <p:ext uri="{BB962C8B-B14F-4D97-AF65-F5344CB8AC3E}">
        <p14:creationId xmlns:p14="http://schemas.microsoft.com/office/powerpoint/2010/main" val="133880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5" name="Rectangle 2"/>
          <p:cNvSpPr txBox="1">
            <a:spLocks/>
          </p:cNvSpPr>
          <p:nvPr/>
        </p:nvSpPr>
        <p:spPr>
          <a:xfrm>
            <a:off x="571500" y="714176"/>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215968"/>
                </a:solidFill>
                <a:latin typeface="Arial" charset="0"/>
                <a:ea typeface="ＭＳ Ｐゴシック"/>
                <a:cs typeface="ＭＳ Ｐゴシック"/>
              </a:rPr>
              <a:t>Roadmap</a:t>
            </a:r>
          </a:p>
        </p:txBody>
      </p:sp>
      <p:sp>
        <p:nvSpPr>
          <p:cNvPr id="6" name="Rectangle 3"/>
          <p:cNvSpPr txBox="1">
            <a:spLocks/>
          </p:cNvSpPr>
          <p:nvPr/>
        </p:nvSpPr>
        <p:spPr>
          <a:xfrm>
            <a:off x="584200" y="1625600"/>
            <a:ext cx="8216900" cy="4209715"/>
          </a:xfrm>
          <a:prstGeom prst="rect">
            <a:avLst/>
          </a:prstGeom>
          <a:solidFill>
            <a:schemeClr val="bg1"/>
          </a:solidFill>
          <a:ln w="31750">
            <a:solidFill>
              <a:schemeClr val="accent5">
                <a:lumMod val="50000"/>
              </a:schemeClr>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spcBef>
                <a:spcPts val="200"/>
              </a:spcBef>
              <a:buFont typeface="Arial" pitchFamily="20" charset="0"/>
              <a:buNone/>
              <a:defRPr/>
            </a:pPr>
            <a:r>
              <a:rPr lang="en-US" sz="1800" b="1" dirty="0" smtClean="0">
                <a:solidFill>
                  <a:srgbClr val="215968"/>
                </a:solidFill>
                <a:latin typeface="Arial" pitchFamily="20" charset="0"/>
                <a:ea typeface="Arial" pitchFamily="20" charset="0"/>
                <a:cs typeface="Arial" pitchFamily="20" charset="0"/>
              </a:rPr>
              <a:t>Goals and Purpose</a:t>
            </a:r>
          </a:p>
          <a:p>
            <a:pPr lvl="1">
              <a:lnSpc>
                <a:spcPct val="125000"/>
              </a:lnSpc>
              <a:spcBef>
                <a:spcPts val="200"/>
              </a:spcBef>
              <a:buFont typeface="Arial" pitchFamily="20" charset="0"/>
              <a:buNone/>
              <a:defRPr/>
            </a:pPr>
            <a:r>
              <a:rPr lang="en-US" sz="1800" b="1" dirty="0" smtClean="0">
                <a:solidFill>
                  <a:srgbClr val="215968"/>
                </a:solidFill>
                <a:latin typeface="Arial" pitchFamily="20" charset="0"/>
                <a:ea typeface="Arial" pitchFamily="20" charset="0"/>
                <a:cs typeface="Arial" pitchFamily="20" charset="0"/>
              </a:rPr>
              <a:t>Description of the Study</a:t>
            </a:r>
          </a:p>
          <a:p>
            <a:pPr lvl="1">
              <a:lnSpc>
                <a:spcPct val="125000"/>
              </a:lnSpc>
              <a:spcBef>
                <a:spcPts val="200"/>
              </a:spcBef>
              <a:buFont typeface="Arial" pitchFamily="20" charset="0"/>
              <a:buNone/>
              <a:defRPr/>
            </a:pPr>
            <a:r>
              <a:rPr lang="en-US" sz="1800" dirty="0">
                <a:solidFill>
                  <a:srgbClr val="215968"/>
                </a:solidFill>
                <a:latin typeface="Arial" pitchFamily="20" charset="0"/>
                <a:ea typeface="Arial" pitchFamily="20" charset="0"/>
                <a:cs typeface="Arial" pitchFamily="20" charset="0"/>
              </a:rPr>
              <a:t>	</a:t>
            </a:r>
            <a:r>
              <a:rPr lang="en-US" sz="1800" dirty="0" smtClean="0">
                <a:solidFill>
                  <a:srgbClr val="215968"/>
                </a:solidFill>
                <a:latin typeface="Arial" pitchFamily="20" charset="0"/>
                <a:ea typeface="Arial" pitchFamily="20" charset="0"/>
                <a:cs typeface="Arial" pitchFamily="20" charset="0"/>
              </a:rPr>
              <a:t>Survey Methodology</a:t>
            </a:r>
          </a:p>
          <a:p>
            <a:pPr lvl="1">
              <a:lnSpc>
                <a:spcPct val="125000"/>
              </a:lnSpc>
              <a:spcBef>
                <a:spcPts val="200"/>
              </a:spcBef>
              <a:buFont typeface="Arial" pitchFamily="20" charset="0"/>
              <a:buNone/>
              <a:defRPr/>
            </a:pPr>
            <a:r>
              <a:rPr lang="en-US" sz="1800" dirty="0" smtClean="0">
                <a:solidFill>
                  <a:srgbClr val="215968"/>
                </a:solidFill>
                <a:latin typeface="Arial" pitchFamily="20" charset="0"/>
                <a:ea typeface="Arial" pitchFamily="20" charset="0"/>
                <a:cs typeface="Arial" pitchFamily="20" charset="0"/>
              </a:rPr>
              <a:t>	Topic Areas Covered</a:t>
            </a:r>
          </a:p>
          <a:p>
            <a:pPr lvl="1">
              <a:lnSpc>
                <a:spcPct val="125000"/>
              </a:lnSpc>
              <a:spcBef>
                <a:spcPts val="200"/>
              </a:spcBef>
              <a:buFont typeface="Arial" pitchFamily="20" charset="0"/>
              <a:buNone/>
              <a:defRPr/>
            </a:pPr>
            <a:r>
              <a:rPr lang="en-US" sz="1800" b="1" dirty="0" smtClean="0">
                <a:solidFill>
                  <a:srgbClr val="215968"/>
                </a:solidFill>
                <a:latin typeface="Arial" pitchFamily="20" charset="0"/>
                <a:ea typeface="Arial" pitchFamily="20" charset="0"/>
                <a:cs typeface="Arial" pitchFamily="20" charset="0"/>
              </a:rPr>
              <a:t>Preview of Findings</a:t>
            </a:r>
          </a:p>
          <a:p>
            <a:pPr lvl="1">
              <a:lnSpc>
                <a:spcPct val="125000"/>
              </a:lnSpc>
              <a:spcBef>
                <a:spcPts val="200"/>
              </a:spcBef>
              <a:buFont typeface="Arial" pitchFamily="20" charset="0"/>
              <a:buNone/>
              <a:defRPr/>
            </a:pPr>
            <a:r>
              <a:rPr lang="en-US" sz="1800" b="1" dirty="0" smtClean="0">
                <a:solidFill>
                  <a:srgbClr val="215968"/>
                </a:solidFill>
                <a:latin typeface="Arial" pitchFamily="20" charset="0"/>
                <a:ea typeface="Arial" pitchFamily="20" charset="0"/>
                <a:cs typeface="Arial" pitchFamily="20" charset="0"/>
              </a:rPr>
              <a:t>Selected Results by Topic</a:t>
            </a:r>
          </a:p>
          <a:p>
            <a:pPr lvl="1">
              <a:lnSpc>
                <a:spcPct val="125000"/>
              </a:lnSpc>
              <a:spcBef>
                <a:spcPts val="200"/>
              </a:spcBef>
              <a:buFont typeface="Arial" pitchFamily="20" charset="0"/>
              <a:buNone/>
              <a:defRPr/>
            </a:pPr>
            <a:r>
              <a:rPr lang="en-US" sz="1800" dirty="0">
                <a:solidFill>
                  <a:srgbClr val="215968"/>
                </a:solidFill>
                <a:latin typeface="Arial" pitchFamily="20" charset="0"/>
                <a:ea typeface="Arial" pitchFamily="20" charset="0"/>
                <a:cs typeface="Arial" pitchFamily="20" charset="0"/>
              </a:rPr>
              <a:t>	</a:t>
            </a:r>
            <a:r>
              <a:rPr lang="en-US" sz="1800" dirty="0" smtClean="0">
                <a:solidFill>
                  <a:srgbClr val="215968"/>
                </a:solidFill>
                <a:latin typeface="Arial" pitchFamily="20" charset="0"/>
                <a:ea typeface="Arial" pitchFamily="20" charset="0"/>
                <a:cs typeface="Arial" pitchFamily="20" charset="0"/>
              </a:rPr>
              <a:t>General Climate</a:t>
            </a:r>
          </a:p>
          <a:p>
            <a:pPr lvl="1">
              <a:lnSpc>
                <a:spcPct val="125000"/>
              </a:lnSpc>
              <a:spcBef>
                <a:spcPts val="200"/>
              </a:spcBef>
              <a:buFont typeface="Arial" pitchFamily="20" charset="0"/>
              <a:buNone/>
              <a:defRPr/>
            </a:pPr>
            <a:r>
              <a:rPr lang="en-US" sz="1800" dirty="0">
                <a:solidFill>
                  <a:srgbClr val="215968"/>
                </a:solidFill>
                <a:latin typeface="Arial" pitchFamily="20" charset="0"/>
                <a:ea typeface="Arial" pitchFamily="20" charset="0"/>
                <a:cs typeface="Arial" pitchFamily="20" charset="0"/>
              </a:rPr>
              <a:t>	</a:t>
            </a:r>
            <a:r>
              <a:rPr lang="en-US" sz="1800" dirty="0" smtClean="0">
                <a:solidFill>
                  <a:srgbClr val="215968"/>
                </a:solidFill>
                <a:latin typeface="Arial" pitchFamily="20" charset="0"/>
                <a:ea typeface="Arial" pitchFamily="20" charset="0"/>
                <a:cs typeface="Arial" pitchFamily="20" charset="0"/>
              </a:rPr>
              <a:t>Experiences of Discrimination</a:t>
            </a:r>
            <a:endParaRPr lang="en-US" sz="1800" dirty="0">
              <a:solidFill>
                <a:srgbClr val="215968"/>
              </a:solidFill>
              <a:latin typeface="Arial" pitchFamily="20" charset="0"/>
              <a:ea typeface="Arial" pitchFamily="20" charset="0"/>
              <a:cs typeface="Arial" pitchFamily="20" charset="0"/>
            </a:endParaRPr>
          </a:p>
          <a:p>
            <a:pPr lvl="1">
              <a:lnSpc>
                <a:spcPct val="125000"/>
              </a:lnSpc>
              <a:spcBef>
                <a:spcPts val="200"/>
              </a:spcBef>
              <a:buFont typeface="Arial" pitchFamily="20" charset="0"/>
              <a:buNone/>
              <a:defRPr/>
            </a:pPr>
            <a:r>
              <a:rPr lang="en-US" sz="1800" dirty="0">
                <a:solidFill>
                  <a:srgbClr val="215968"/>
                </a:solidFill>
                <a:latin typeface="Arial" pitchFamily="20" charset="0"/>
                <a:ea typeface="Arial" pitchFamily="20" charset="0"/>
                <a:cs typeface="Arial" pitchFamily="20" charset="0"/>
              </a:rPr>
              <a:t>	</a:t>
            </a:r>
            <a:r>
              <a:rPr lang="en-US" sz="1800" dirty="0" smtClean="0">
                <a:solidFill>
                  <a:srgbClr val="215968"/>
                </a:solidFill>
                <a:latin typeface="Arial" pitchFamily="20" charset="0"/>
                <a:ea typeface="Arial" pitchFamily="20" charset="0"/>
                <a:cs typeface="Arial" pitchFamily="20" charset="0"/>
              </a:rPr>
              <a:t>Open and Respectful Communication</a:t>
            </a:r>
          </a:p>
          <a:p>
            <a:pPr lvl="1">
              <a:lnSpc>
                <a:spcPct val="125000"/>
              </a:lnSpc>
              <a:spcBef>
                <a:spcPts val="200"/>
              </a:spcBef>
              <a:buNone/>
              <a:defRPr/>
            </a:pPr>
            <a:r>
              <a:rPr lang="en-US" sz="1800" dirty="0">
                <a:solidFill>
                  <a:srgbClr val="215968"/>
                </a:solidFill>
                <a:latin typeface="Arial" pitchFamily="20" charset="0"/>
                <a:ea typeface="Arial" pitchFamily="20" charset="0"/>
                <a:cs typeface="Arial" pitchFamily="20" charset="0"/>
              </a:rPr>
              <a:t>	</a:t>
            </a:r>
            <a:r>
              <a:rPr lang="en-US" sz="1800" dirty="0" smtClean="0">
                <a:solidFill>
                  <a:srgbClr val="215968"/>
                </a:solidFill>
                <a:latin typeface="Arial" pitchFamily="20" charset="0"/>
                <a:ea typeface="Arial" pitchFamily="20" charset="0"/>
                <a:cs typeface="Arial" pitchFamily="20" charset="0"/>
              </a:rPr>
              <a:t>Social Engagement and Activities</a:t>
            </a:r>
          </a:p>
          <a:p>
            <a:pPr lvl="1">
              <a:lnSpc>
                <a:spcPct val="125000"/>
              </a:lnSpc>
              <a:spcBef>
                <a:spcPts val="200"/>
              </a:spcBef>
              <a:buNone/>
              <a:defRPr/>
            </a:pPr>
            <a:r>
              <a:rPr lang="en-US" sz="1800" dirty="0">
                <a:solidFill>
                  <a:srgbClr val="215968"/>
                </a:solidFill>
                <a:latin typeface="Arial" pitchFamily="20" charset="0"/>
                <a:ea typeface="Arial" pitchFamily="20" charset="0"/>
                <a:cs typeface="Arial" pitchFamily="20" charset="0"/>
              </a:rPr>
              <a:t>	</a:t>
            </a:r>
            <a:r>
              <a:rPr lang="en-US" sz="1800" dirty="0" smtClean="0">
                <a:solidFill>
                  <a:srgbClr val="215968"/>
                </a:solidFill>
                <a:latin typeface="Arial" pitchFamily="20" charset="0"/>
                <a:ea typeface="Arial" pitchFamily="20" charset="0"/>
                <a:cs typeface="Arial" pitchFamily="20" charset="0"/>
              </a:rPr>
              <a:t>Personal Safety</a:t>
            </a:r>
          </a:p>
          <a:p>
            <a:pPr lvl="1">
              <a:lnSpc>
                <a:spcPct val="125000"/>
              </a:lnSpc>
              <a:spcBef>
                <a:spcPts val="200"/>
              </a:spcBef>
              <a:buNone/>
              <a:defRPr/>
            </a:pPr>
            <a:r>
              <a:rPr lang="en-US" sz="1800" dirty="0">
                <a:solidFill>
                  <a:srgbClr val="215968"/>
                </a:solidFill>
                <a:latin typeface="Arial" pitchFamily="20" charset="0"/>
                <a:ea typeface="Arial" pitchFamily="20" charset="0"/>
                <a:cs typeface="Arial" pitchFamily="20" charset="0"/>
              </a:rPr>
              <a:t>	</a:t>
            </a:r>
            <a:r>
              <a:rPr lang="en-US" sz="1800" dirty="0" smtClean="0">
                <a:solidFill>
                  <a:srgbClr val="215968"/>
                </a:solidFill>
                <a:latin typeface="Arial" pitchFamily="20" charset="0"/>
                <a:ea typeface="Arial" pitchFamily="20" charset="0"/>
                <a:cs typeface="Arial" pitchFamily="20" charset="0"/>
              </a:rPr>
              <a:t>Job Satisfaction</a:t>
            </a:r>
            <a:endParaRPr lang="en-US" sz="1800" dirty="0">
              <a:solidFill>
                <a:srgbClr val="215968"/>
              </a:solidFill>
              <a:latin typeface="Arial" pitchFamily="20" charset="0"/>
              <a:ea typeface="Arial" pitchFamily="20" charset="0"/>
              <a:cs typeface="Arial" pitchFamily="20" charset="0"/>
            </a:endParaRPr>
          </a:p>
          <a:p>
            <a:pPr lvl="1">
              <a:lnSpc>
                <a:spcPct val="125000"/>
              </a:lnSpc>
              <a:spcBef>
                <a:spcPts val="200"/>
              </a:spcBef>
              <a:buNone/>
              <a:defRPr/>
            </a:pPr>
            <a:r>
              <a:rPr lang="en-US" sz="1800" dirty="0">
                <a:solidFill>
                  <a:srgbClr val="215968"/>
                </a:solidFill>
                <a:latin typeface="Arial" pitchFamily="20" charset="0"/>
                <a:ea typeface="Arial" pitchFamily="20" charset="0"/>
                <a:cs typeface="Arial" pitchFamily="20" charset="0"/>
              </a:rPr>
              <a:t>	</a:t>
            </a:r>
            <a:r>
              <a:rPr lang="en-US" sz="1800" dirty="0" smtClean="0">
                <a:solidFill>
                  <a:srgbClr val="215968"/>
                </a:solidFill>
                <a:latin typeface="Arial" pitchFamily="20" charset="0"/>
                <a:ea typeface="Arial" pitchFamily="20" charset="0"/>
                <a:cs typeface="Arial" pitchFamily="20" charset="0"/>
              </a:rPr>
              <a:t>Governance and Campus Leadership</a:t>
            </a:r>
          </a:p>
          <a:p>
            <a:pPr lvl="1">
              <a:lnSpc>
                <a:spcPct val="125000"/>
              </a:lnSpc>
              <a:spcBef>
                <a:spcPts val="200"/>
              </a:spcBef>
              <a:buNone/>
              <a:defRPr/>
            </a:pPr>
            <a:r>
              <a:rPr lang="en-US" sz="1800" b="1" dirty="0" smtClean="0">
                <a:solidFill>
                  <a:srgbClr val="215968"/>
                </a:solidFill>
                <a:latin typeface="Arial" pitchFamily="20" charset="0"/>
                <a:ea typeface="Arial" pitchFamily="20" charset="0"/>
                <a:cs typeface="Arial" pitchFamily="20" charset="0"/>
              </a:rPr>
              <a:t>Concluding Thoughts</a:t>
            </a:r>
            <a:endParaRPr lang="en-US" sz="1800" b="1" dirty="0">
              <a:solidFill>
                <a:srgbClr val="215968"/>
              </a:solidFill>
              <a:latin typeface="Arial" pitchFamily="20" charset="0"/>
              <a:ea typeface="Arial" pitchFamily="20" charset="0"/>
              <a:cs typeface="Arial" pitchFamily="20" charset="0"/>
            </a:endParaRPr>
          </a:p>
          <a:p>
            <a:pPr lvl="1">
              <a:lnSpc>
                <a:spcPct val="125000"/>
              </a:lnSpc>
              <a:spcBef>
                <a:spcPts val="200"/>
              </a:spcBef>
              <a:buFont typeface="Arial" pitchFamily="20" charset="0"/>
              <a:buNone/>
              <a:defRPr/>
            </a:pPr>
            <a:endParaRPr lang="en-US" sz="1800" dirty="0">
              <a:solidFill>
                <a:srgbClr val="215968"/>
              </a:solidFill>
              <a:latin typeface="Arial" pitchFamily="20" charset="0"/>
              <a:ea typeface="Arial" pitchFamily="20" charset="0"/>
              <a:cs typeface="Arial" pitchFamily="20" charset="0"/>
            </a:endParaRPr>
          </a:p>
          <a:p>
            <a:pPr lvl="1">
              <a:lnSpc>
                <a:spcPct val="125000"/>
              </a:lnSpc>
              <a:spcBef>
                <a:spcPts val="200"/>
              </a:spcBef>
              <a:buFont typeface="Arial" pitchFamily="20" charset="0"/>
              <a:buNone/>
              <a:defRPr/>
            </a:pPr>
            <a:endParaRPr lang="en-US" sz="1800" b="1" dirty="0">
              <a:solidFill>
                <a:srgbClr val="215968"/>
              </a:solidFill>
              <a:latin typeface="Arial" pitchFamily="20" charset="0"/>
              <a:ea typeface="Arial" pitchFamily="20" charset="0"/>
              <a:cs typeface="Arial" pitchFamily="20" charset="0"/>
            </a:endParaRPr>
          </a:p>
        </p:txBody>
      </p:sp>
    </p:spTree>
    <p:extLst>
      <p:ext uri="{BB962C8B-B14F-4D97-AF65-F5344CB8AC3E}">
        <p14:creationId xmlns:p14="http://schemas.microsoft.com/office/powerpoint/2010/main" val="1342433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553456" y="682522"/>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215968"/>
                </a:solidFill>
                <a:latin typeface="Arial" charset="0"/>
                <a:ea typeface="ＭＳ Ｐゴシック"/>
                <a:cs typeface="ＭＳ Ｐゴシック"/>
              </a:rPr>
              <a:t>Faculty and Staff Report Many Instances, Too</a:t>
            </a:r>
          </a:p>
        </p:txBody>
      </p:sp>
      <p:sp>
        <p:nvSpPr>
          <p:cNvPr id="10" name="Rectangle 3"/>
          <p:cNvSpPr txBox="1">
            <a:spLocks/>
          </p:cNvSpPr>
          <p:nvPr/>
        </p:nvSpPr>
        <p:spPr>
          <a:xfrm>
            <a:off x="622299" y="1628141"/>
            <a:ext cx="8068733" cy="3982596"/>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53532" y="1641501"/>
            <a:ext cx="8029524" cy="40158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Aft>
                <a:spcPts val="1200"/>
              </a:spcAft>
              <a:buSzPct val="150000"/>
            </a:pPr>
            <a:r>
              <a:rPr lang="en-US" sz="1800" dirty="0" smtClean="0">
                <a:solidFill>
                  <a:srgbClr val="215968"/>
                </a:solidFill>
                <a:latin typeface="Arial" charset="0"/>
                <a:ea typeface="ＭＳ Ｐゴシック"/>
                <a:cs typeface="ＭＳ Ｐゴシック"/>
              </a:rPr>
              <a:t>Gender, age, and ethnic discrimination are the most commonly cited forms of discrimination or harassment among employees</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In-group discrimination was the most prevalent for faculty, staff, and administrators</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The most prevalent discrimination instances by type of discrimination and source include:</a:t>
            </a:r>
          </a:p>
          <a:p>
            <a:pPr marL="800100" lvl="2" indent="0">
              <a:spcAft>
                <a:spcPts val="1200"/>
              </a:spcAft>
              <a:buSzPct val="150000"/>
              <a:buNone/>
            </a:pPr>
            <a:r>
              <a:rPr lang="en-US" sz="1600" dirty="0" smtClean="0">
                <a:solidFill>
                  <a:srgbClr val="215968"/>
                </a:solidFill>
                <a:latin typeface="Arial" charset="0"/>
                <a:ea typeface="ＭＳ Ｐゴシック"/>
                <a:cs typeface="ＭＳ Ｐゴシック"/>
              </a:rPr>
              <a:t>Faculty: 		Gender (by other faculty and by administrators)</a:t>
            </a:r>
          </a:p>
          <a:p>
            <a:pPr marL="800100" lvl="2" indent="0">
              <a:spcAft>
                <a:spcPts val="1200"/>
              </a:spcAft>
              <a:buSzPct val="150000"/>
              <a:buNone/>
            </a:pPr>
            <a:r>
              <a:rPr lang="en-US" sz="1600" dirty="0" smtClean="0">
                <a:solidFill>
                  <a:srgbClr val="215968"/>
                </a:solidFill>
                <a:latin typeface="Arial" charset="0"/>
                <a:ea typeface="ＭＳ Ｐゴシック"/>
                <a:cs typeface="ＭＳ Ｐゴシック"/>
              </a:rPr>
              <a:t>Administrators: 	Gender &amp; Age* (both by fellow administrators)</a:t>
            </a:r>
          </a:p>
          <a:p>
            <a:pPr marL="800100" lvl="2" indent="0">
              <a:spcAft>
                <a:spcPts val="1200"/>
              </a:spcAft>
              <a:buSzPct val="150000"/>
              <a:buNone/>
            </a:pPr>
            <a:r>
              <a:rPr lang="en-US" sz="1600" dirty="0" smtClean="0">
                <a:solidFill>
                  <a:srgbClr val="215968"/>
                </a:solidFill>
                <a:latin typeface="Arial" charset="0"/>
                <a:ea typeface="ＭＳ Ｐゴシック"/>
                <a:cs typeface="ＭＳ Ｐゴシック"/>
              </a:rPr>
              <a:t>Staff: 			Race (by other staff) &amp; Age* (by administrators)</a:t>
            </a:r>
          </a:p>
          <a:p>
            <a:pPr marL="0" indent="0">
              <a:spcAft>
                <a:spcPts val="1200"/>
              </a:spcAft>
              <a:buSzPct val="150000"/>
              <a:buNone/>
            </a:pPr>
            <a:r>
              <a:rPr lang="en-US" sz="1600" i="1" dirty="0" smtClean="0">
                <a:solidFill>
                  <a:srgbClr val="215968"/>
                </a:solidFill>
                <a:latin typeface="Arial" charset="0"/>
                <a:ea typeface="ＭＳ Ｐゴシック"/>
                <a:cs typeface="ＭＳ Ｐゴシック"/>
              </a:rPr>
              <a:t>* </a:t>
            </a:r>
            <a:r>
              <a:rPr lang="en-US" sz="1400" b="1" i="1" dirty="0" smtClean="0">
                <a:solidFill>
                  <a:srgbClr val="215968"/>
                </a:solidFill>
                <a:latin typeface="Arial" charset="0"/>
                <a:ea typeface="ＭＳ Ｐゴシック"/>
                <a:cs typeface="ＭＳ Ｐゴシック"/>
              </a:rPr>
              <a:t>Age discrimination was prevalent in both younger and older employees</a:t>
            </a:r>
          </a:p>
        </p:txBody>
      </p:sp>
    </p:spTree>
    <p:extLst>
      <p:ext uri="{BB962C8B-B14F-4D97-AF65-F5344CB8AC3E}">
        <p14:creationId xmlns:p14="http://schemas.microsoft.com/office/powerpoint/2010/main" val="837306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TextBox 7"/>
          <p:cNvSpPr txBox="1"/>
          <p:nvPr/>
        </p:nvSpPr>
        <p:spPr>
          <a:xfrm>
            <a:off x="7877" y="1625483"/>
            <a:ext cx="1166872" cy="738664"/>
          </a:xfrm>
          <a:prstGeom prst="rect">
            <a:avLst/>
          </a:prstGeom>
          <a:noFill/>
        </p:spPr>
        <p:txBody>
          <a:bodyPr wrap="square" lIns="9144" rIns="9144" rtlCol="0">
            <a:spAutoFit/>
          </a:bodyPr>
          <a:lstStyle/>
          <a:p>
            <a:pPr algn="r"/>
            <a:r>
              <a:rPr lang="en-US" sz="1400" dirty="0" smtClean="0">
                <a:solidFill>
                  <a:schemeClr val="bg1">
                    <a:lumMod val="65000"/>
                  </a:schemeClr>
                </a:solidFill>
                <a:latin typeface="Arial" panose="020B0604020202020204" pitchFamily="34" charset="0"/>
                <a:cs typeface="Arial" panose="020B0604020202020204" pitchFamily="34" charset="0"/>
              </a:rPr>
              <a:t>Type of</a:t>
            </a:r>
          </a:p>
          <a:p>
            <a:pPr algn="r"/>
            <a:r>
              <a:rPr lang="en-US" sz="1400" dirty="0" smtClean="0">
                <a:solidFill>
                  <a:schemeClr val="bg1">
                    <a:lumMod val="65000"/>
                  </a:schemeClr>
                </a:solidFill>
                <a:latin typeface="Arial" panose="020B0604020202020204" pitchFamily="34" charset="0"/>
                <a:cs typeface="Arial" panose="020B0604020202020204" pitchFamily="34" charset="0"/>
              </a:rPr>
              <a:t>discrimination</a:t>
            </a:r>
          </a:p>
          <a:p>
            <a:pPr algn="r"/>
            <a:r>
              <a:rPr lang="en-US" sz="1400" dirty="0" smtClean="0">
                <a:solidFill>
                  <a:schemeClr val="bg1">
                    <a:lumMod val="65000"/>
                  </a:schemeClr>
                </a:solidFill>
                <a:latin typeface="Arial" panose="020B0604020202020204" pitchFamily="34" charset="0"/>
                <a:cs typeface="Arial" panose="020B0604020202020204" pitchFamily="34" charset="0"/>
              </a:rPr>
              <a:t>reported</a:t>
            </a:r>
            <a:endParaRPr lang="en-US" sz="1400" dirty="0">
              <a:solidFill>
                <a:schemeClr val="bg1">
                  <a:lumMod val="65000"/>
                </a:schemeClr>
              </a:solidFill>
              <a:latin typeface="Arial" panose="020B0604020202020204" pitchFamily="34" charset="0"/>
              <a:cs typeface="Arial" panose="020B0604020202020204" pitchFamily="34" charset="0"/>
            </a:endParaRPr>
          </a:p>
        </p:txBody>
      </p:sp>
      <p:sp>
        <p:nvSpPr>
          <p:cNvPr id="4" name="TextBox 3"/>
          <p:cNvSpPr txBox="1"/>
          <p:nvPr/>
        </p:nvSpPr>
        <p:spPr>
          <a:xfrm>
            <a:off x="1062567" y="837243"/>
            <a:ext cx="7740651" cy="369332"/>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1395836" y="1268208"/>
            <a:ext cx="7020844" cy="4556000"/>
          </a:xfrm>
          <a:prstGeom prst="rect">
            <a:avLst/>
          </a:prstGeom>
        </p:spPr>
      </p:pic>
      <p:sp>
        <p:nvSpPr>
          <p:cNvPr id="3" name="TextBox 2"/>
          <p:cNvSpPr txBox="1"/>
          <p:nvPr/>
        </p:nvSpPr>
        <p:spPr>
          <a:xfrm>
            <a:off x="2901718" y="1083735"/>
            <a:ext cx="5892800" cy="338554"/>
          </a:xfrm>
          <a:prstGeom prst="rect">
            <a:avLst/>
          </a:prstGeom>
          <a:noFill/>
        </p:spPr>
        <p:txBody>
          <a:bodyPr wrap="square" rtlCol="0">
            <a:spAutoFit/>
          </a:bodyPr>
          <a:lstStyle/>
          <a:p>
            <a:pPr algn="ctr"/>
            <a:r>
              <a:rPr lang="en-US" sz="1600" dirty="0" smtClean="0">
                <a:solidFill>
                  <a:schemeClr val="bg1">
                    <a:lumMod val="65000"/>
                  </a:schemeClr>
                </a:solidFill>
                <a:latin typeface="Arial" panose="020B0604020202020204" pitchFamily="34" charset="0"/>
                <a:cs typeface="Arial" panose="020B0604020202020204" pitchFamily="34" charset="0"/>
              </a:rPr>
              <a:t>Who committed the act of discrimination or harassment?</a:t>
            </a:r>
            <a:endParaRPr lang="en-US" sz="1600" dirty="0">
              <a:solidFill>
                <a:schemeClr val="bg1">
                  <a:lumMod val="65000"/>
                </a:schemeClr>
              </a:solidFill>
              <a:latin typeface="Arial" panose="020B0604020202020204" pitchFamily="34" charset="0"/>
              <a:cs typeface="Arial" panose="020B0604020202020204" pitchFamily="34" charset="0"/>
            </a:endParaRPr>
          </a:p>
        </p:txBody>
      </p:sp>
      <p:sp>
        <p:nvSpPr>
          <p:cNvPr id="5" name="TextBox 4"/>
          <p:cNvSpPr txBox="1"/>
          <p:nvPr/>
        </p:nvSpPr>
        <p:spPr>
          <a:xfrm>
            <a:off x="156411" y="791212"/>
            <a:ext cx="8795084" cy="338554"/>
          </a:xfrm>
          <a:prstGeom prst="rect">
            <a:avLst/>
          </a:prstGeom>
          <a:noFill/>
        </p:spPr>
        <p:txBody>
          <a:bodyPr wrap="square" rtlCol="0">
            <a:spAutoFit/>
          </a:bodyPr>
          <a:lstStyle/>
          <a:p>
            <a:r>
              <a:rPr lang="en-US" sz="1600" b="1" dirty="0" smtClean="0">
                <a:solidFill>
                  <a:schemeClr val="accent5">
                    <a:lumMod val="50000"/>
                  </a:schemeClr>
                </a:solidFill>
                <a:latin typeface="Arial" panose="020B0604020202020204" pitchFamily="34" charset="0"/>
                <a:cs typeface="Arial" panose="020B0604020202020204" pitchFamily="34" charset="0"/>
              </a:rPr>
              <a:t>Faculty/staff/administration reports of discrimination or harassment by type and source</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718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28" y="52918"/>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4" name="Rectangle 2"/>
          <p:cNvSpPr txBox="1">
            <a:spLocks/>
          </p:cNvSpPr>
          <p:nvPr/>
        </p:nvSpPr>
        <p:spPr>
          <a:xfrm>
            <a:off x="457200" y="2625619"/>
            <a:ext cx="8229600" cy="16246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5">
                    <a:lumMod val="50000"/>
                  </a:schemeClr>
                </a:solidFill>
                <a:latin typeface="Arial" charset="0"/>
                <a:ea typeface="ＭＳ Ｐゴシック"/>
                <a:cs typeface="ＭＳ Ｐゴシック"/>
              </a:rPr>
              <a:t>Open and</a:t>
            </a:r>
          </a:p>
          <a:p>
            <a:r>
              <a:rPr lang="en-US" sz="4000" b="1" dirty="0">
                <a:solidFill>
                  <a:schemeClr val="accent5">
                    <a:lumMod val="50000"/>
                  </a:schemeClr>
                </a:solidFill>
                <a:latin typeface="Arial" charset="0"/>
                <a:ea typeface="ＭＳ Ｐゴシック"/>
                <a:cs typeface="ＭＳ Ｐゴシック"/>
              </a:rPr>
              <a:t>r</a:t>
            </a:r>
            <a:r>
              <a:rPr lang="en-US" sz="4000" b="1" dirty="0" smtClean="0">
                <a:solidFill>
                  <a:schemeClr val="accent5">
                    <a:lumMod val="50000"/>
                  </a:schemeClr>
                </a:solidFill>
                <a:latin typeface="Arial" charset="0"/>
                <a:ea typeface="ＭＳ Ｐゴシック"/>
                <a:cs typeface="ＭＳ Ｐゴシック"/>
              </a:rPr>
              <a:t>espectful</a:t>
            </a:r>
          </a:p>
          <a:p>
            <a:r>
              <a:rPr lang="en-US" sz="4000" b="1" dirty="0" smtClean="0">
                <a:solidFill>
                  <a:schemeClr val="accent5">
                    <a:lumMod val="50000"/>
                  </a:schemeClr>
                </a:solidFill>
                <a:latin typeface="Arial" charset="0"/>
                <a:ea typeface="ＭＳ Ｐゴシック"/>
                <a:cs typeface="ＭＳ Ｐゴシック"/>
              </a:rPr>
              <a:t>communication</a:t>
            </a:r>
            <a:endParaRPr lang="en-US" sz="4000" b="1" dirty="0" smtClean="0">
              <a:solidFill>
                <a:srgbClr val="215968"/>
              </a:solidFill>
              <a:latin typeface="Arial" charset="0"/>
              <a:ea typeface="ＭＳ Ｐゴシック"/>
              <a:cs typeface="ＭＳ Ｐゴシック"/>
            </a:endParaRPr>
          </a:p>
        </p:txBody>
      </p:sp>
      <p:sp>
        <p:nvSpPr>
          <p:cNvPr id="5" name="Rectangle 3"/>
          <p:cNvSpPr txBox="1">
            <a:spLocks/>
          </p:cNvSpPr>
          <p:nvPr/>
        </p:nvSpPr>
        <p:spPr>
          <a:xfrm>
            <a:off x="622300" y="1729740"/>
            <a:ext cx="7924800" cy="3698240"/>
          </a:xfrm>
          <a:prstGeom prst="rect">
            <a:avLst/>
          </a:prstGeom>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Tree>
    <p:extLst>
      <p:ext uri="{BB962C8B-B14F-4D97-AF65-F5344CB8AC3E}">
        <p14:creationId xmlns:p14="http://schemas.microsoft.com/office/powerpoint/2010/main" val="3298826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553456" y="670490"/>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215968"/>
                </a:solidFill>
                <a:latin typeface="Arial" charset="0"/>
                <a:ea typeface="ＭＳ Ｐゴシック"/>
                <a:cs typeface="ＭＳ Ｐゴシック"/>
              </a:rPr>
              <a:t>Both Students and Employees Worry About Voicing Unpopular Opinions </a:t>
            </a:r>
          </a:p>
        </p:txBody>
      </p:sp>
      <p:sp>
        <p:nvSpPr>
          <p:cNvPr id="10" name="Rectangle 3"/>
          <p:cNvSpPr txBox="1">
            <a:spLocks/>
          </p:cNvSpPr>
          <p:nvPr/>
        </p:nvSpPr>
        <p:spPr>
          <a:xfrm>
            <a:off x="622299" y="1628140"/>
            <a:ext cx="8068733" cy="4086859"/>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07198" y="1812320"/>
            <a:ext cx="7834246" cy="37838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Aft>
                <a:spcPts val="1200"/>
              </a:spcAft>
              <a:buSzPct val="150000"/>
            </a:pPr>
            <a:r>
              <a:rPr lang="en-US" sz="1800" dirty="0" smtClean="0">
                <a:solidFill>
                  <a:srgbClr val="215968"/>
                </a:solidFill>
                <a:latin typeface="Arial" charset="0"/>
                <a:ea typeface="ＭＳ Ｐゴシック"/>
                <a:cs typeface="ＭＳ Ｐゴシック"/>
              </a:rPr>
              <a:t>Part of the university community feels marginalized due to few venues for free, civil discussions and even overtly hostile encounters that discourage open exchange of ideas</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This can include sensitive issues like past hate crimes, race, and the airing of other problems on campus</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In general, as compared to students, employees are much more critical of the university not being successful </a:t>
            </a:r>
            <a:r>
              <a:rPr lang="en-US" sz="1800" dirty="0">
                <a:solidFill>
                  <a:srgbClr val="215968"/>
                </a:solidFill>
                <a:latin typeface="Arial" charset="0"/>
                <a:ea typeface="ＭＳ Ｐゴシック"/>
                <a:cs typeface="ＭＳ Ｐゴシック"/>
              </a:rPr>
              <a:t>at facilitating differences of </a:t>
            </a:r>
            <a:r>
              <a:rPr lang="en-US" sz="1800" dirty="0" smtClean="0">
                <a:solidFill>
                  <a:srgbClr val="215968"/>
                </a:solidFill>
                <a:latin typeface="Arial" charset="0"/>
                <a:ea typeface="ＭＳ Ｐゴシック"/>
                <a:cs typeface="ＭＳ Ｐゴシック"/>
              </a:rPr>
              <a:t>opinions</a:t>
            </a:r>
            <a:endParaRPr lang="en-US" sz="1800" dirty="0">
              <a:solidFill>
                <a:srgbClr val="215968"/>
              </a:solidFill>
              <a:latin typeface="Arial" charset="0"/>
              <a:ea typeface="ＭＳ Ｐゴシック"/>
              <a:cs typeface="ＭＳ Ｐゴシック"/>
            </a:endParaRPr>
          </a:p>
          <a:p>
            <a:pPr marL="0" indent="0">
              <a:spcAft>
                <a:spcPts val="1200"/>
              </a:spcAft>
              <a:buSzPct val="150000"/>
              <a:buNone/>
            </a:pPr>
            <a:endParaRPr lang="en-US" sz="1800" dirty="0" smtClean="0">
              <a:solidFill>
                <a:srgbClr val="215968"/>
              </a:solidFill>
              <a:latin typeface="Arial" charset="0"/>
              <a:ea typeface="ＭＳ Ｐゴシック"/>
              <a:cs typeface="ＭＳ Ｐゴシック"/>
            </a:endParaRPr>
          </a:p>
        </p:txBody>
      </p:sp>
    </p:spTree>
    <p:extLst>
      <p:ext uri="{BB962C8B-B14F-4D97-AF65-F5344CB8AC3E}">
        <p14:creationId xmlns:p14="http://schemas.microsoft.com/office/powerpoint/2010/main" val="3151449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Rectangle 1"/>
          <p:cNvSpPr/>
          <p:nvPr/>
        </p:nvSpPr>
        <p:spPr>
          <a:xfrm>
            <a:off x="1203158" y="798348"/>
            <a:ext cx="4812631" cy="224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6884" y="767142"/>
            <a:ext cx="8494295" cy="338554"/>
          </a:xfrm>
          <a:prstGeom prst="rect">
            <a:avLst/>
          </a:prstGeom>
          <a:noFill/>
        </p:spPr>
        <p:txBody>
          <a:bodyPr wrap="square" rtlCol="0">
            <a:spAutoFit/>
          </a:bodyPr>
          <a:lstStyle/>
          <a:p>
            <a:pPr algn="ctr"/>
            <a:r>
              <a:rPr lang="en-US" sz="1600" b="1" dirty="0" smtClean="0">
                <a:solidFill>
                  <a:schemeClr val="accent5">
                    <a:lumMod val="50000"/>
                  </a:schemeClr>
                </a:solidFill>
                <a:latin typeface="Arial" panose="020B0604020202020204" pitchFamily="34" charset="0"/>
                <a:cs typeface="Arial" panose="020B0604020202020204" pitchFamily="34" charset="0"/>
              </a:rPr>
              <a:t>Ratings by students on perceptions of open communication</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013" y="5246291"/>
            <a:ext cx="63150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srcRect/>
          <a:stretch>
            <a:fillRect/>
          </a:stretch>
        </p:blipFill>
        <p:spPr bwMode="auto">
          <a:xfrm>
            <a:off x="1303038" y="1126250"/>
            <a:ext cx="6478587" cy="4133850"/>
          </a:xfrm>
          <a:prstGeom prst="rect">
            <a:avLst/>
          </a:prstGeom>
          <a:noFill/>
          <a:ln w="9525">
            <a:noFill/>
            <a:miter lim="800000"/>
            <a:headEnd/>
            <a:tailEnd/>
          </a:ln>
        </p:spPr>
      </p:pic>
    </p:spTree>
    <p:extLst>
      <p:ext uri="{BB962C8B-B14F-4D97-AF65-F5344CB8AC3E}">
        <p14:creationId xmlns:p14="http://schemas.microsoft.com/office/powerpoint/2010/main" val="370872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493" y="4464059"/>
            <a:ext cx="63150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48992"/>
            <a:ext cx="6478587"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6884" y="1282709"/>
            <a:ext cx="8494295" cy="338554"/>
          </a:xfrm>
          <a:prstGeom prst="rect">
            <a:avLst/>
          </a:prstGeom>
          <a:solidFill>
            <a:schemeClr val="bg1"/>
          </a:solidFill>
        </p:spPr>
        <p:txBody>
          <a:bodyPr wrap="square" rtlCol="0">
            <a:spAutoFit/>
          </a:bodyPr>
          <a:lstStyle/>
          <a:p>
            <a:pPr algn="ctr"/>
            <a:r>
              <a:rPr lang="en-US" sz="1600" b="1" dirty="0" smtClean="0">
                <a:solidFill>
                  <a:schemeClr val="accent5">
                    <a:lumMod val="50000"/>
                  </a:schemeClr>
                </a:solidFill>
                <a:latin typeface="Arial" panose="020B0604020202020204" pitchFamily="34" charset="0"/>
                <a:cs typeface="Arial" panose="020B0604020202020204" pitchFamily="34" charset="0"/>
              </a:rPr>
              <a:t>Ratings by students on perceptions of racial tension on campus</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044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Rectangle 1"/>
          <p:cNvSpPr/>
          <p:nvPr/>
        </p:nvSpPr>
        <p:spPr>
          <a:xfrm>
            <a:off x="1203158" y="798348"/>
            <a:ext cx="4812631" cy="224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6884" y="767142"/>
            <a:ext cx="8494295" cy="338554"/>
          </a:xfrm>
          <a:prstGeom prst="rect">
            <a:avLst/>
          </a:prstGeom>
          <a:noFill/>
        </p:spPr>
        <p:txBody>
          <a:bodyPr wrap="square" rtlCol="0">
            <a:spAutoFit/>
          </a:bodyPr>
          <a:lstStyle/>
          <a:p>
            <a:pPr algn="ctr"/>
            <a:r>
              <a:rPr lang="en-US" sz="1600" b="1" dirty="0" smtClean="0">
                <a:solidFill>
                  <a:schemeClr val="accent5">
                    <a:lumMod val="50000"/>
                  </a:schemeClr>
                </a:solidFill>
                <a:latin typeface="Arial" panose="020B0604020202020204" pitchFamily="34" charset="0"/>
                <a:cs typeface="Arial" panose="020B0604020202020204" pitchFamily="34" charset="0"/>
              </a:rPr>
              <a:t>Ratings by faculty, staff, and administrators on perceptions of open communication</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638" y="5221016"/>
            <a:ext cx="63150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1086406" y="1136902"/>
            <a:ext cx="6788307" cy="4127200"/>
          </a:xfrm>
          <a:prstGeom prst="rect">
            <a:avLst/>
          </a:prstGeom>
        </p:spPr>
      </p:pic>
    </p:spTree>
    <p:extLst>
      <p:ext uri="{BB962C8B-B14F-4D97-AF65-F5344CB8AC3E}">
        <p14:creationId xmlns:p14="http://schemas.microsoft.com/office/powerpoint/2010/main" val="237527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28" y="52918"/>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4" name="Rectangle 2"/>
          <p:cNvSpPr txBox="1">
            <a:spLocks/>
          </p:cNvSpPr>
          <p:nvPr/>
        </p:nvSpPr>
        <p:spPr>
          <a:xfrm>
            <a:off x="457200" y="2625619"/>
            <a:ext cx="8229600" cy="16246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5">
                    <a:lumMod val="50000"/>
                  </a:schemeClr>
                </a:solidFill>
                <a:latin typeface="Arial" charset="0"/>
                <a:ea typeface="ＭＳ Ｐゴシック"/>
                <a:cs typeface="ＭＳ Ｐゴシック"/>
              </a:rPr>
              <a:t>Social engagement</a:t>
            </a:r>
          </a:p>
          <a:p>
            <a:r>
              <a:rPr lang="en-US" sz="4000" b="1" dirty="0" smtClean="0">
                <a:solidFill>
                  <a:schemeClr val="accent5">
                    <a:lumMod val="50000"/>
                  </a:schemeClr>
                </a:solidFill>
                <a:latin typeface="Arial" charset="0"/>
                <a:ea typeface="ＭＳ Ｐゴシック"/>
                <a:cs typeface="ＭＳ Ｐゴシック"/>
              </a:rPr>
              <a:t>and campus activities</a:t>
            </a:r>
            <a:endParaRPr lang="en-US" sz="4000" b="1" dirty="0" smtClean="0">
              <a:solidFill>
                <a:srgbClr val="215968"/>
              </a:solidFill>
              <a:latin typeface="Arial" charset="0"/>
              <a:ea typeface="ＭＳ Ｐゴシック"/>
              <a:cs typeface="ＭＳ Ｐゴシック"/>
            </a:endParaRPr>
          </a:p>
        </p:txBody>
      </p:sp>
      <p:sp>
        <p:nvSpPr>
          <p:cNvPr id="5" name="Rectangle 3"/>
          <p:cNvSpPr txBox="1">
            <a:spLocks/>
          </p:cNvSpPr>
          <p:nvPr/>
        </p:nvSpPr>
        <p:spPr>
          <a:xfrm>
            <a:off x="622300" y="1729740"/>
            <a:ext cx="7924800" cy="3698240"/>
          </a:xfrm>
          <a:prstGeom prst="rect">
            <a:avLst/>
          </a:prstGeom>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Tree>
    <p:extLst>
      <p:ext uri="{BB962C8B-B14F-4D97-AF65-F5344CB8AC3E}">
        <p14:creationId xmlns:p14="http://schemas.microsoft.com/office/powerpoint/2010/main" val="753600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553456" y="682522"/>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215968"/>
                </a:solidFill>
                <a:latin typeface="Arial" charset="0"/>
                <a:ea typeface="ＭＳ Ｐゴシック"/>
                <a:cs typeface="ＭＳ Ｐゴシック"/>
              </a:rPr>
              <a:t>Students</a:t>
            </a:r>
            <a:r>
              <a:rPr lang="en-US" sz="2800" b="1" dirty="0">
                <a:solidFill>
                  <a:srgbClr val="215968"/>
                </a:solidFill>
                <a:latin typeface="Arial" charset="0"/>
                <a:ea typeface="ＭＳ Ｐゴシック"/>
                <a:cs typeface="ＭＳ Ｐゴシック"/>
              </a:rPr>
              <a:t> </a:t>
            </a:r>
            <a:r>
              <a:rPr lang="en-US" sz="2800" b="1" dirty="0" smtClean="0">
                <a:solidFill>
                  <a:srgbClr val="215968"/>
                </a:solidFill>
                <a:latin typeface="Arial" charset="0"/>
                <a:ea typeface="ＭＳ Ｐゴシック"/>
                <a:cs typeface="ＭＳ Ｐゴシック"/>
              </a:rPr>
              <a:t>and Employees Seek Deeper Interaction, More Events</a:t>
            </a:r>
          </a:p>
        </p:txBody>
      </p:sp>
      <p:sp>
        <p:nvSpPr>
          <p:cNvPr id="10" name="Rectangle 3"/>
          <p:cNvSpPr txBox="1">
            <a:spLocks/>
          </p:cNvSpPr>
          <p:nvPr/>
        </p:nvSpPr>
        <p:spPr>
          <a:xfrm>
            <a:off x="622299" y="1628141"/>
            <a:ext cx="8068733" cy="3982596"/>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53532" y="1686985"/>
            <a:ext cx="7937500" cy="32025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Aft>
                <a:spcPts val="1200"/>
              </a:spcAft>
              <a:buSzPct val="150000"/>
            </a:pPr>
            <a:r>
              <a:rPr lang="en-US" sz="1800" dirty="0" smtClean="0">
                <a:solidFill>
                  <a:srgbClr val="215968"/>
                </a:solidFill>
                <a:latin typeface="Arial" charset="0"/>
                <a:ea typeface="ＭＳ Ｐゴシック"/>
                <a:cs typeface="ＭＳ Ｐゴシック"/>
              </a:rPr>
              <a:t>Students living both on and off campus expressed interest in having more activities—including many ideas about clubs—as well as better notifications about upcoming events, including via e-mail and Canvas</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Faculty and staff described similar concerns about lack of community and a wish for more social events </a:t>
            </a:r>
            <a:endParaRPr lang="en-US" sz="1800" dirty="0">
              <a:solidFill>
                <a:srgbClr val="215968"/>
              </a:solidFill>
              <a:latin typeface="Arial" charset="0"/>
              <a:ea typeface="ＭＳ Ｐゴシック"/>
              <a:cs typeface="ＭＳ Ｐゴシック"/>
            </a:endParaRPr>
          </a:p>
          <a:p>
            <a:pPr marL="514350" indent="-514350">
              <a:spcAft>
                <a:spcPts val="1200"/>
              </a:spcAft>
              <a:buSzPct val="150000"/>
            </a:pPr>
            <a:r>
              <a:rPr lang="en-US" sz="1900" dirty="0" smtClean="0">
                <a:solidFill>
                  <a:srgbClr val="215968"/>
                </a:solidFill>
                <a:latin typeface="Arial"/>
                <a:cs typeface="Arial"/>
              </a:rPr>
              <a:t>African Americans were less </a:t>
            </a:r>
            <a:r>
              <a:rPr lang="en-US" sz="1900" dirty="0">
                <a:solidFill>
                  <a:srgbClr val="215968"/>
                </a:solidFill>
                <a:latin typeface="Arial"/>
                <a:cs typeface="Arial"/>
              </a:rPr>
              <a:t>likely to </a:t>
            </a:r>
            <a:r>
              <a:rPr lang="en-US" sz="1900" dirty="0" smtClean="0">
                <a:solidFill>
                  <a:srgbClr val="215968"/>
                </a:solidFill>
                <a:latin typeface="Arial"/>
                <a:cs typeface="Arial"/>
              </a:rPr>
              <a:t>believe </a:t>
            </a:r>
            <a:r>
              <a:rPr lang="en-US" sz="1900" dirty="0">
                <a:solidFill>
                  <a:srgbClr val="215968"/>
                </a:solidFill>
                <a:latin typeface="Arial"/>
                <a:cs typeface="Arial"/>
              </a:rPr>
              <a:t>that SJSU was building a sense of community</a:t>
            </a:r>
          </a:p>
          <a:p>
            <a:pPr marL="514350" indent="-514350">
              <a:spcAft>
                <a:spcPts val="1200"/>
              </a:spcAft>
              <a:buSzPct val="150000"/>
            </a:pPr>
            <a:endParaRPr lang="en-US" sz="1900" dirty="0">
              <a:solidFill>
                <a:srgbClr val="215968"/>
              </a:solidFill>
              <a:latin typeface="Arial"/>
              <a:ea typeface="ＭＳ Ｐゴシック"/>
              <a:cs typeface="Arial"/>
            </a:endParaRPr>
          </a:p>
          <a:p>
            <a:pPr marL="514350" indent="-514350">
              <a:spcAft>
                <a:spcPts val="1200"/>
              </a:spcAft>
              <a:buSzPct val="150000"/>
            </a:pPr>
            <a:endParaRPr lang="en-US" sz="1800" dirty="0" smtClean="0">
              <a:solidFill>
                <a:srgbClr val="215968"/>
              </a:solidFill>
              <a:latin typeface="Arial" charset="0"/>
              <a:ea typeface="ＭＳ Ｐゴシック"/>
              <a:cs typeface="ＭＳ Ｐゴシック"/>
            </a:endParaRPr>
          </a:p>
        </p:txBody>
      </p:sp>
    </p:spTree>
    <p:extLst>
      <p:ext uri="{BB962C8B-B14F-4D97-AF65-F5344CB8AC3E}">
        <p14:creationId xmlns:p14="http://schemas.microsoft.com/office/powerpoint/2010/main" val="2227246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28" y="52918"/>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4" name="Rectangle 2"/>
          <p:cNvSpPr txBox="1">
            <a:spLocks/>
          </p:cNvSpPr>
          <p:nvPr/>
        </p:nvSpPr>
        <p:spPr>
          <a:xfrm>
            <a:off x="457200" y="2625619"/>
            <a:ext cx="8229600" cy="16246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5">
                    <a:lumMod val="50000"/>
                  </a:schemeClr>
                </a:solidFill>
                <a:latin typeface="Arial" charset="0"/>
                <a:ea typeface="ＭＳ Ｐゴシック"/>
                <a:cs typeface="ＭＳ Ｐゴシック"/>
              </a:rPr>
              <a:t>Personal </a:t>
            </a:r>
          </a:p>
          <a:p>
            <a:r>
              <a:rPr lang="en-US" sz="4000" b="1" dirty="0" smtClean="0">
                <a:solidFill>
                  <a:schemeClr val="accent5">
                    <a:lumMod val="50000"/>
                  </a:schemeClr>
                </a:solidFill>
                <a:latin typeface="Arial" charset="0"/>
                <a:ea typeface="ＭＳ Ｐゴシック"/>
                <a:cs typeface="ＭＳ Ｐゴシック"/>
              </a:rPr>
              <a:t>safety</a:t>
            </a:r>
            <a:endParaRPr lang="en-US" sz="4000" b="1" dirty="0" smtClean="0">
              <a:solidFill>
                <a:srgbClr val="215968"/>
              </a:solidFill>
              <a:latin typeface="Arial" charset="0"/>
              <a:ea typeface="ＭＳ Ｐゴシック"/>
              <a:cs typeface="ＭＳ Ｐゴシック"/>
            </a:endParaRPr>
          </a:p>
        </p:txBody>
      </p:sp>
      <p:sp>
        <p:nvSpPr>
          <p:cNvPr id="5" name="Rectangle 3"/>
          <p:cNvSpPr txBox="1">
            <a:spLocks/>
          </p:cNvSpPr>
          <p:nvPr/>
        </p:nvSpPr>
        <p:spPr>
          <a:xfrm>
            <a:off x="622300" y="1729740"/>
            <a:ext cx="7924800" cy="3698240"/>
          </a:xfrm>
          <a:prstGeom prst="rect">
            <a:avLst/>
          </a:prstGeom>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Tree>
    <p:extLst>
      <p:ext uri="{BB962C8B-B14F-4D97-AF65-F5344CB8AC3E}">
        <p14:creationId xmlns:p14="http://schemas.microsoft.com/office/powerpoint/2010/main" val="6897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457200" y="631720"/>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215968"/>
                </a:solidFill>
                <a:latin typeface="Arial" charset="0"/>
                <a:ea typeface="ＭＳ Ｐゴシック"/>
                <a:cs typeface="ＭＳ Ｐゴシック"/>
              </a:rPr>
              <a:t>Goals and Purpose</a:t>
            </a:r>
          </a:p>
        </p:txBody>
      </p:sp>
      <p:sp>
        <p:nvSpPr>
          <p:cNvPr id="10" name="Rectangle 3"/>
          <p:cNvSpPr txBox="1">
            <a:spLocks/>
          </p:cNvSpPr>
          <p:nvPr/>
        </p:nvSpPr>
        <p:spPr>
          <a:xfrm>
            <a:off x="622300" y="1729740"/>
            <a:ext cx="7924800" cy="3698240"/>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62000" y="1628141"/>
            <a:ext cx="7937500" cy="44043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1800" b="1" dirty="0" smtClean="0">
              <a:solidFill>
                <a:srgbClr val="215968"/>
              </a:solidFill>
              <a:latin typeface="Arial" charset="0"/>
              <a:ea typeface="ＭＳ Ｐゴシック"/>
              <a:cs typeface="ＭＳ Ｐゴシック"/>
            </a:endParaRPr>
          </a:p>
          <a:p>
            <a:pPr marL="0" indent="0">
              <a:buNone/>
              <a:defRPr/>
            </a:pPr>
            <a:r>
              <a:rPr lang="en-US" sz="1800" b="1" dirty="0" smtClean="0">
                <a:solidFill>
                  <a:srgbClr val="215968"/>
                </a:solidFill>
                <a:latin typeface="Arial" charset="0"/>
                <a:ea typeface="ＭＳ Ｐゴシック"/>
                <a:cs typeface="ＭＳ Ｐゴシック"/>
              </a:rPr>
              <a:t>Purpose: </a:t>
            </a:r>
          </a:p>
          <a:p>
            <a:pPr marL="0" indent="0">
              <a:buNone/>
              <a:defRPr/>
            </a:pPr>
            <a:r>
              <a:rPr lang="en-US" sz="1800" dirty="0" smtClean="0">
                <a:solidFill>
                  <a:srgbClr val="215968"/>
                </a:solidFill>
                <a:latin typeface="Arial" charset="0"/>
                <a:ea typeface="ＭＳ Ｐゴシック"/>
                <a:cs typeface="ＭＳ Ｐゴシック"/>
              </a:rPr>
              <a:t>This survey, very similar to the campus climate surveys conducted in 2006 and 2010, sought to better understand the experiences of the campus community.  It also coincided with the intent of the President’s Commission on Diversity (PCD) to understand campus climate. </a:t>
            </a:r>
            <a:endParaRPr lang="en-US" sz="1800" dirty="0">
              <a:solidFill>
                <a:srgbClr val="215968"/>
              </a:solidFill>
              <a:latin typeface="Arial" charset="0"/>
              <a:ea typeface="ＭＳ Ｐゴシック"/>
              <a:cs typeface="ＭＳ Ｐゴシック"/>
            </a:endParaRPr>
          </a:p>
          <a:p>
            <a:pPr marL="0" indent="0">
              <a:buNone/>
              <a:defRPr/>
            </a:pPr>
            <a:r>
              <a:rPr lang="en-US" sz="1800" b="1" dirty="0" smtClean="0">
                <a:solidFill>
                  <a:srgbClr val="215968"/>
                </a:solidFill>
                <a:latin typeface="Arial" charset="0"/>
                <a:ea typeface="ＭＳ Ｐゴシック"/>
                <a:cs typeface="ＭＳ Ｐゴシック"/>
              </a:rPr>
              <a:t>Goals:</a:t>
            </a:r>
          </a:p>
          <a:p>
            <a:pPr marL="514350" indent="-285750"/>
            <a:r>
              <a:rPr lang="en-US" sz="1800" dirty="0" smtClean="0">
                <a:solidFill>
                  <a:srgbClr val="215968"/>
                </a:solidFill>
                <a:latin typeface="Arial" charset="0"/>
                <a:ea typeface="ＭＳ Ｐゴシック"/>
                <a:cs typeface="ＭＳ Ｐゴシック"/>
              </a:rPr>
              <a:t>Identify campus climate concerns affecting students, faculty, staff, and administrators.</a:t>
            </a:r>
          </a:p>
          <a:p>
            <a:pPr marL="514350" indent="-285750"/>
            <a:r>
              <a:rPr lang="en-US" sz="1800" dirty="0" smtClean="0">
                <a:solidFill>
                  <a:srgbClr val="215968"/>
                </a:solidFill>
                <a:latin typeface="Arial" charset="0"/>
                <a:ea typeface="ＭＳ Ｐゴシック"/>
                <a:cs typeface="ＭＳ Ｐゴシック"/>
              </a:rPr>
              <a:t>Compare campus climate data from a previous survey done in 2010. </a:t>
            </a:r>
          </a:p>
          <a:p>
            <a:pPr marL="514350" indent="-285750"/>
            <a:r>
              <a:rPr lang="en-US" sz="1800" dirty="0" smtClean="0">
                <a:solidFill>
                  <a:srgbClr val="215968"/>
                </a:solidFill>
                <a:latin typeface="Arial" charset="0"/>
                <a:ea typeface="ＭＳ Ｐゴシック"/>
                <a:cs typeface="ＭＳ Ｐゴシック"/>
              </a:rPr>
              <a:t>Help prioritize and target university actions to improve the campus climate</a:t>
            </a:r>
          </a:p>
          <a:p>
            <a:pPr marL="514350" indent="-514350"/>
            <a:endParaRPr lang="en-US" sz="1800" dirty="0" smtClean="0">
              <a:solidFill>
                <a:srgbClr val="215968"/>
              </a:solidFill>
              <a:latin typeface="Arial" charset="0"/>
              <a:ea typeface="ＭＳ Ｐゴシック"/>
              <a:cs typeface="ＭＳ Ｐゴシック"/>
            </a:endParaRPr>
          </a:p>
          <a:p>
            <a:pPr marL="971550" lvl="1" indent="-514350"/>
            <a:endParaRPr lang="en-US" sz="3200" dirty="0" smtClean="0">
              <a:solidFill>
                <a:srgbClr val="215968"/>
              </a:solidFill>
              <a:latin typeface="Arial" charset="0"/>
              <a:ea typeface="ＭＳ Ｐゴシック"/>
              <a:cs typeface="Arial" charset="0"/>
            </a:endParaRPr>
          </a:p>
        </p:txBody>
      </p:sp>
    </p:spTree>
    <p:extLst>
      <p:ext uri="{BB962C8B-B14F-4D97-AF65-F5344CB8AC3E}">
        <p14:creationId xmlns:p14="http://schemas.microsoft.com/office/powerpoint/2010/main" val="4208886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6474"/>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553456" y="682522"/>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215968"/>
                </a:solidFill>
                <a:latin typeface="Arial" charset="0"/>
                <a:ea typeface="ＭＳ Ｐゴシック"/>
                <a:cs typeface="ＭＳ Ｐゴシック"/>
              </a:rPr>
              <a:t>Students Increasingly Concerned About Safety</a:t>
            </a:r>
          </a:p>
        </p:txBody>
      </p:sp>
      <p:sp>
        <p:nvSpPr>
          <p:cNvPr id="10" name="Rectangle 3"/>
          <p:cNvSpPr txBox="1">
            <a:spLocks/>
          </p:cNvSpPr>
          <p:nvPr/>
        </p:nvSpPr>
        <p:spPr>
          <a:xfrm>
            <a:off x="622299" y="1628141"/>
            <a:ext cx="8068733" cy="3982596"/>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53532" y="1848630"/>
            <a:ext cx="7582628" cy="35463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Aft>
                <a:spcPts val="1200"/>
              </a:spcAft>
              <a:buSzPct val="150000"/>
            </a:pPr>
            <a:r>
              <a:rPr lang="en-US" sz="1800" dirty="0" smtClean="0">
                <a:solidFill>
                  <a:srgbClr val="215968"/>
                </a:solidFill>
                <a:latin typeface="Arial" charset="0"/>
                <a:ea typeface="ＭＳ Ｐゴシック"/>
                <a:cs typeface="ＭＳ Ｐゴシック"/>
              </a:rPr>
              <a:t>More than 300 written comments referred to matters of physical safety on campus, with women and minorities more likely to have fears</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The percentage expressing fear rose substantially from 2010 to 2015</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Females and nontraditional gender students were more likely than men to express concerns about safety</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Asian students were also significantly more likely than either whites or Latina/</a:t>
            </a:r>
            <a:r>
              <a:rPr lang="en-US" sz="1800" dirty="0" err="1" smtClean="0">
                <a:solidFill>
                  <a:srgbClr val="215968"/>
                </a:solidFill>
                <a:latin typeface="Arial" charset="0"/>
                <a:ea typeface="ＭＳ Ｐゴシック"/>
                <a:cs typeface="ＭＳ Ｐゴシック"/>
              </a:rPr>
              <a:t>os</a:t>
            </a:r>
            <a:r>
              <a:rPr lang="en-US" sz="1800" dirty="0" smtClean="0">
                <a:solidFill>
                  <a:srgbClr val="215968"/>
                </a:solidFill>
                <a:latin typeface="Arial" charset="0"/>
                <a:ea typeface="ＭＳ Ｐゴシック"/>
                <a:cs typeface="ＭＳ Ｐゴシック"/>
              </a:rPr>
              <a:t> to express concerns about safety</a:t>
            </a:r>
          </a:p>
          <a:p>
            <a:pPr marL="0" indent="0">
              <a:spcAft>
                <a:spcPts val="1200"/>
              </a:spcAft>
              <a:buSzPct val="150000"/>
              <a:buNone/>
            </a:pPr>
            <a:endParaRPr lang="en-US" sz="1800" dirty="0" smtClean="0">
              <a:solidFill>
                <a:srgbClr val="215968"/>
              </a:solidFill>
              <a:latin typeface="Arial" charset="0"/>
              <a:ea typeface="ＭＳ Ｐゴシック"/>
              <a:cs typeface="ＭＳ Ｐゴシック"/>
            </a:endParaRPr>
          </a:p>
        </p:txBody>
      </p:sp>
    </p:spTree>
    <p:extLst>
      <p:ext uri="{BB962C8B-B14F-4D97-AF65-F5344CB8AC3E}">
        <p14:creationId xmlns:p14="http://schemas.microsoft.com/office/powerpoint/2010/main" val="4017004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665" y="4422078"/>
            <a:ext cx="63150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51585"/>
            <a:ext cx="6478587"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6884" y="1186242"/>
            <a:ext cx="8494295" cy="338554"/>
          </a:xfrm>
          <a:prstGeom prst="rect">
            <a:avLst/>
          </a:prstGeom>
          <a:solidFill>
            <a:schemeClr val="bg1"/>
          </a:solidFill>
        </p:spPr>
        <p:txBody>
          <a:bodyPr wrap="square" rtlCol="0">
            <a:spAutoFit/>
          </a:bodyPr>
          <a:lstStyle/>
          <a:p>
            <a:pPr algn="ctr"/>
            <a:r>
              <a:rPr lang="en-US" sz="1600" b="1" dirty="0" smtClean="0">
                <a:solidFill>
                  <a:schemeClr val="accent5">
                    <a:lumMod val="50000"/>
                  </a:schemeClr>
                </a:solidFill>
                <a:latin typeface="Arial" panose="020B0604020202020204" pitchFamily="34" charset="0"/>
                <a:cs typeface="Arial" panose="020B0604020202020204" pitchFamily="34" charset="0"/>
              </a:rPr>
              <a:t>Ratings by students on whether they fear for their safety on campus</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6751080" y="2008664"/>
            <a:ext cx="1270666" cy="461665"/>
          </a:xfrm>
          <a:prstGeom prst="rect">
            <a:avLst/>
          </a:prstGeom>
          <a:solidFill>
            <a:schemeClr val="bg1"/>
          </a:solidFill>
        </p:spPr>
        <p:txBody>
          <a:bodyPr wrap="square" rtlCol="0">
            <a:spAutoFit/>
          </a:bodyPr>
          <a:lstStyle/>
          <a:p>
            <a:r>
              <a:rPr lang="en-US" sz="1200" dirty="0" smtClean="0">
                <a:solidFill>
                  <a:schemeClr val="tx1">
                    <a:lumMod val="50000"/>
                    <a:lumOff val="50000"/>
                  </a:schemeClr>
                </a:solidFill>
              </a:rPr>
              <a:t>   Average: 3.6</a:t>
            </a:r>
          </a:p>
          <a:p>
            <a:r>
              <a:rPr lang="en-US" sz="1200" dirty="0" smtClean="0">
                <a:solidFill>
                  <a:schemeClr val="tx1">
                    <a:lumMod val="50000"/>
                    <a:lumOff val="50000"/>
                  </a:schemeClr>
                </a:solidFill>
              </a:rPr>
              <a:t>4,601 responses</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834616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28" y="52918"/>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4" name="Rectangle 2"/>
          <p:cNvSpPr txBox="1">
            <a:spLocks/>
          </p:cNvSpPr>
          <p:nvPr/>
        </p:nvSpPr>
        <p:spPr>
          <a:xfrm>
            <a:off x="457200" y="2625619"/>
            <a:ext cx="8229600" cy="16246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5">
                    <a:lumMod val="50000"/>
                  </a:schemeClr>
                </a:solidFill>
                <a:latin typeface="Arial" charset="0"/>
                <a:ea typeface="ＭＳ Ｐゴシック"/>
                <a:cs typeface="ＭＳ Ｐゴシック"/>
              </a:rPr>
              <a:t>Job</a:t>
            </a:r>
          </a:p>
          <a:p>
            <a:r>
              <a:rPr lang="en-US" sz="4000" b="1" dirty="0" smtClean="0">
                <a:solidFill>
                  <a:schemeClr val="accent5">
                    <a:lumMod val="50000"/>
                  </a:schemeClr>
                </a:solidFill>
                <a:latin typeface="Arial" charset="0"/>
                <a:ea typeface="ＭＳ Ｐゴシック"/>
                <a:cs typeface="ＭＳ Ｐゴシック"/>
              </a:rPr>
              <a:t>satisfaction</a:t>
            </a:r>
            <a:endParaRPr lang="en-US" sz="4000" b="1" dirty="0" smtClean="0">
              <a:solidFill>
                <a:srgbClr val="215968"/>
              </a:solidFill>
              <a:latin typeface="Arial" charset="0"/>
              <a:ea typeface="ＭＳ Ｐゴシック"/>
              <a:cs typeface="ＭＳ Ｐゴシック"/>
            </a:endParaRPr>
          </a:p>
        </p:txBody>
      </p:sp>
      <p:sp>
        <p:nvSpPr>
          <p:cNvPr id="5" name="Rectangle 3"/>
          <p:cNvSpPr txBox="1">
            <a:spLocks/>
          </p:cNvSpPr>
          <p:nvPr/>
        </p:nvSpPr>
        <p:spPr>
          <a:xfrm>
            <a:off x="622300" y="1729740"/>
            <a:ext cx="7924800" cy="3698240"/>
          </a:xfrm>
          <a:prstGeom prst="rect">
            <a:avLst/>
          </a:prstGeom>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Tree>
    <p:extLst>
      <p:ext uri="{BB962C8B-B14F-4D97-AF65-F5344CB8AC3E}">
        <p14:creationId xmlns:p14="http://schemas.microsoft.com/office/powerpoint/2010/main" val="395687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553456" y="682522"/>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215968"/>
                </a:solidFill>
                <a:latin typeface="Arial" charset="0"/>
                <a:ea typeface="ＭＳ Ｐゴシック"/>
                <a:cs typeface="ＭＳ Ｐゴシック"/>
              </a:rPr>
              <a:t>Faculty Morale Low, Staff Seek Recognition</a:t>
            </a:r>
          </a:p>
        </p:txBody>
      </p:sp>
      <p:sp>
        <p:nvSpPr>
          <p:cNvPr id="10" name="Rectangle 3"/>
          <p:cNvSpPr txBox="1">
            <a:spLocks/>
          </p:cNvSpPr>
          <p:nvPr/>
        </p:nvSpPr>
        <p:spPr>
          <a:xfrm>
            <a:off x="622299" y="1628141"/>
            <a:ext cx="8068733" cy="3982596"/>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72562" y="1763273"/>
            <a:ext cx="7768858" cy="38474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Aft>
                <a:spcPts val="1200"/>
              </a:spcAft>
              <a:buSzPct val="150000"/>
            </a:pPr>
            <a:r>
              <a:rPr lang="en-US" sz="1800" dirty="0" smtClean="0">
                <a:solidFill>
                  <a:srgbClr val="215968"/>
                </a:solidFill>
                <a:latin typeface="Arial" charset="0"/>
                <a:ea typeface="ＭＳ Ｐゴシック"/>
                <a:cs typeface="ＭＳ Ｐゴシック"/>
              </a:rPr>
              <a:t>Faculty had concerns about decision-making, sharing of information, and opportunities for research and professional development, while staff and administrators sought more mentoring and recognition</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Both faculty and administrator overall job satisfaction declined from 2010 to 2015, and compensation was cited often by faculty and staff</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African American employees reported having greater satisfaction with their level of autonomy and overall job satisfaction, and rated their professional relationship with coworkers higher.</a:t>
            </a:r>
          </a:p>
        </p:txBody>
      </p:sp>
    </p:spTree>
    <p:extLst>
      <p:ext uri="{BB962C8B-B14F-4D97-AF65-F5344CB8AC3E}">
        <p14:creationId xmlns:p14="http://schemas.microsoft.com/office/powerpoint/2010/main" val="374178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7" y="1247247"/>
            <a:ext cx="6478587"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665" y="4422078"/>
            <a:ext cx="63150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6884" y="1186242"/>
            <a:ext cx="8494295" cy="338554"/>
          </a:xfrm>
          <a:prstGeom prst="rect">
            <a:avLst/>
          </a:prstGeom>
          <a:solidFill>
            <a:schemeClr val="bg1"/>
          </a:solidFill>
        </p:spPr>
        <p:txBody>
          <a:bodyPr wrap="square" rtlCol="0">
            <a:spAutoFit/>
          </a:bodyPr>
          <a:lstStyle/>
          <a:p>
            <a:pPr algn="ctr"/>
            <a:r>
              <a:rPr lang="en-US" sz="1600" b="1" dirty="0" smtClean="0">
                <a:solidFill>
                  <a:schemeClr val="accent5">
                    <a:lumMod val="50000"/>
                  </a:schemeClr>
                </a:solidFill>
                <a:latin typeface="Arial" panose="020B0604020202020204" pitchFamily="34" charset="0"/>
                <a:cs typeface="Arial" panose="020B0604020202020204" pitchFamily="34" charset="0"/>
              </a:rPr>
              <a:t>Ratings by faculty on whether they believe faculty morale is good</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610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28" y="52918"/>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4" name="Rectangle 2"/>
          <p:cNvSpPr txBox="1">
            <a:spLocks/>
          </p:cNvSpPr>
          <p:nvPr/>
        </p:nvSpPr>
        <p:spPr>
          <a:xfrm>
            <a:off x="457200" y="2625619"/>
            <a:ext cx="8229600" cy="16246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5">
                    <a:lumMod val="50000"/>
                  </a:schemeClr>
                </a:solidFill>
                <a:latin typeface="Arial" charset="0"/>
                <a:ea typeface="ＭＳ Ｐゴシック"/>
                <a:cs typeface="ＭＳ Ｐゴシック"/>
              </a:rPr>
              <a:t>Governance</a:t>
            </a:r>
          </a:p>
          <a:p>
            <a:r>
              <a:rPr lang="en-US" sz="4000" b="1" dirty="0">
                <a:solidFill>
                  <a:schemeClr val="accent5">
                    <a:lumMod val="50000"/>
                  </a:schemeClr>
                </a:solidFill>
                <a:latin typeface="Arial" charset="0"/>
                <a:ea typeface="ＭＳ Ｐゴシック"/>
                <a:cs typeface="ＭＳ Ｐゴシック"/>
              </a:rPr>
              <a:t>a</a:t>
            </a:r>
            <a:r>
              <a:rPr lang="en-US" sz="4000" b="1" dirty="0" smtClean="0">
                <a:solidFill>
                  <a:schemeClr val="accent5">
                    <a:lumMod val="50000"/>
                  </a:schemeClr>
                </a:solidFill>
                <a:latin typeface="Arial" charset="0"/>
                <a:ea typeface="ＭＳ Ｐゴシック"/>
                <a:cs typeface="ＭＳ Ｐゴシック"/>
              </a:rPr>
              <a:t>nd campus</a:t>
            </a:r>
          </a:p>
          <a:p>
            <a:r>
              <a:rPr lang="en-US" sz="4000" b="1" dirty="0" smtClean="0">
                <a:solidFill>
                  <a:schemeClr val="accent5">
                    <a:lumMod val="50000"/>
                  </a:schemeClr>
                </a:solidFill>
                <a:latin typeface="Arial" charset="0"/>
                <a:ea typeface="ＭＳ Ｐゴシック"/>
                <a:cs typeface="ＭＳ Ｐゴシック"/>
              </a:rPr>
              <a:t>leadership</a:t>
            </a:r>
            <a:endParaRPr lang="en-US" sz="4000" b="1" dirty="0" smtClean="0">
              <a:solidFill>
                <a:srgbClr val="215968"/>
              </a:solidFill>
              <a:latin typeface="Arial" charset="0"/>
              <a:ea typeface="ＭＳ Ｐゴシック"/>
              <a:cs typeface="ＭＳ Ｐゴシック"/>
            </a:endParaRPr>
          </a:p>
        </p:txBody>
      </p:sp>
      <p:sp>
        <p:nvSpPr>
          <p:cNvPr id="5" name="Rectangle 3"/>
          <p:cNvSpPr txBox="1">
            <a:spLocks/>
          </p:cNvSpPr>
          <p:nvPr/>
        </p:nvSpPr>
        <p:spPr>
          <a:xfrm>
            <a:off x="622300" y="1729740"/>
            <a:ext cx="7924800" cy="3698240"/>
          </a:xfrm>
          <a:prstGeom prst="rect">
            <a:avLst/>
          </a:prstGeom>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Tree>
    <p:extLst>
      <p:ext uri="{BB962C8B-B14F-4D97-AF65-F5344CB8AC3E}">
        <p14:creationId xmlns:p14="http://schemas.microsoft.com/office/powerpoint/2010/main" val="4141958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553456" y="682522"/>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215968"/>
                </a:solidFill>
                <a:latin typeface="Arial" charset="0"/>
                <a:ea typeface="ＭＳ Ｐゴシック"/>
                <a:cs typeface="ＭＳ Ｐゴシック"/>
              </a:rPr>
              <a:t>Dissatisfaction with Campus Leadership</a:t>
            </a:r>
          </a:p>
        </p:txBody>
      </p:sp>
      <p:sp>
        <p:nvSpPr>
          <p:cNvPr id="10" name="Rectangle 3"/>
          <p:cNvSpPr txBox="1">
            <a:spLocks/>
          </p:cNvSpPr>
          <p:nvPr/>
        </p:nvSpPr>
        <p:spPr>
          <a:xfrm>
            <a:off x="622299" y="1628141"/>
            <a:ext cx="8068733" cy="3982596"/>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72562" y="1775738"/>
            <a:ext cx="7768858" cy="37360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Aft>
                <a:spcPts val="1200"/>
              </a:spcAft>
              <a:buSzPct val="150000"/>
            </a:pPr>
            <a:r>
              <a:rPr lang="en-US" sz="1800" dirty="0" smtClean="0">
                <a:solidFill>
                  <a:srgbClr val="215968"/>
                </a:solidFill>
                <a:latin typeface="Arial" charset="0"/>
                <a:ea typeface="ＭＳ Ｐゴシック"/>
                <a:cs typeface="ＭＳ Ｐゴシック"/>
              </a:rPr>
              <a:t>Satisfaction with campus leadership dropped precipitously from 2010 to 2015 among faculty, staff, and administrators</a:t>
            </a:r>
          </a:p>
          <a:p>
            <a:pPr marL="514350" indent="-514350">
              <a:spcAft>
                <a:spcPts val="1200"/>
              </a:spcAft>
              <a:buSzPct val="150000"/>
            </a:pPr>
            <a:r>
              <a:rPr lang="en-US" sz="1800" dirty="0" smtClean="0">
                <a:solidFill>
                  <a:srgbClr val="215968"/>
                </a:solidFill>
                <a:latin typeface="Arial"/>
                <a:cs typeface="Arial"/>
              </a:rPr>
              <a:t>The </a:t>
            </a:r>
            <a:r>
              <a:rPr lang="en-US" sz="1800" dirty="0">
                <a:solidFill>
                  <a:srgbClr val="215968"/>
                </a:solidFill>
                <a:latin typeface="Arial"/>
                <a:cs typeface="Arial"/>
              </a:rPr>
              <a:t>largest decrease among administrators and the smallest among staff. </a:t>
            </a:r>
            <a:r>
              <a:rPr lang="en-US" sz="1800" dirty="0" smtClean="0">
                <a:solidFill>
                  <a:srgbClr val="215968"/>
                </a:solidFill>
                <a:latin typeface="Arial"/>
                <a:cs typeface="Arial"/>
              </a:rPr>
              <a:t> </a:t>
            </a:r>
          </a:p>
          <a:p>
            <a:pPr marL="514350" indent="-514350">
              <a:spcAft>
                <a:spcPts val="1200"/>
              </a:spcAft>
              <a:buSzPct val="150000"/>
            </a:pPr>
            <a:r>
              <a:rPr lang="en-US" sz="1800" dirty="0">
                <a:solidFill>
                  <a:srgbClr val="215968"/>
                </a:solidFill>
                <a:latin typeface="Arial" charset="0"/>
                <a:ea typeface="ＭＳ Ｐゴシック"/>
                <a:cs typeface="ＭＳ Ｐゴシック"/>
              </a:rPr>
              <a:t>Many respondents perceived a lack of transparency, disconnected decision-making, and a decline of shared </a:t>
            </a:r>
            <a:r>
              <a:rPr lang="en-US" sz="1800" dirty="0">
                <a:solidFill>
                  <a:srgbClr val="215968"/>
                </a:solidFill>
                <a:latin typeface="Arial"/>
                <a:ea typeface="ＭＳ Ｐゴシック"/>
                <a:cs typeface="Arial"/>
              </a:rPr>
              <a:t>governance</a:t>
            </a:r>
          </a:p>
          <a:p>
            <a:pPr marL="514350" indent="-514350">
              <a:spcAft>
                <a:spcPts val="1200"/>
              </a:spcAft>
              <a:buSzPct val="150000"/>
            </a:pPr>
            <a:endParaRPr lang="en-US" sz="1800" dirty="0">
              <a:solidFill>
                <a:srgbClr val="215968"/>
              </a:solidFill>
              <a:latin typeface="Arial"/>
              <a:cs typeface="Arial"/>
            </a:endParaRPr>
          </a:p>
          <a:p>
            <a:endParaRPr lang="en-US" sz="1800" dirty="0"/>
          </a:p>
        </p:txBody>
      </p:sp>
    </p:spTree>
    <p:extLst>
      <p:ext uri="{BB962C8B-B14F-4D97-AF65-F5344CB8AC3E}">
        <p14:creationId xmlns:p14="http://schemas.microsoft.com/office/powerpoint/2010/main" val="3983461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528" y="1188244"/>
            <a:ext cx="6478587"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904" y="4231481"/>
            <a:ext cx="63150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6884" y="1186242"/>
            <a:ext cx="8494295" cy="338554"/>
          </a:xfrm>
          <a:prstGeom prst="rect">
            <a:avLst/>
          </a:prstGeom>
          <a:solidFill>
            <a:schemeClr val="bg1"/>
          </a:solidFill>
        </p:spPr>
        <p:txBody>
          <a:bodyPr wrap="square" rtlCol="0">
            <a:spAutoFit/>
          </a:bodyPr>
          <a:lstStyle/>
          <a:p>
            <a:pPr algn="ctr"/>
            <a:r>
              <a:rPr lang="en-US" sz="1600" b="1" dirty="0" smtClean="0">
                <a:solidFill>
                  <a:schemeClr val="accent5">
                    <a:lumMod val="50000"/>
                  </a:schemeClr>
                </a:solidFill>
                <a:latin typeface="Arial" panose="020B0604020202020204" pitchFamily="34" charset="0"/>
                <a:cs typeface="Arial" panose="020B0604020202020204" pitchFamily="34" charset="0"/>
              </a:rPr>
              <a:t>Ratings by administrators on whether they believe SJSU is a well-run university</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547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8" name="Rectangle 2"/>
          <p:cNvSpPr txBox="1">
            <a:spLocks/>
          </p:cNvSpPr>
          <p:nvPr/>
        </p:nvSpPr>
        <p:spPr>
          <a:xfrm>
            <a:off x="457200" y="682522"/>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215968"/>
                </a:solidFill>
                <a:latin typeface="Arial" charset="0"/>
                <a:ea typeface="ＭＳ Ｐゴシック"/>
                <a:cs typeface="ＭＳ Ｐゴシック"/>
              </a:rPr>
              <a:t>Concluding Thoughts</a:t>
            </a:r>
          </a:p>
        </p:txBody>
      </p:sp>
      <p:sp>
        <p:nvSpPr>
          <p:cNvPr id="10" name="Rectangle 3"/>
          <p:cNvSpPr txBox="1">
            <a:spLocks/>
          </p:cNvSpPr>
          <p:nvPr/>
        </p:nvSpPr>
        <p:spPr>
          <a:xfrm>
            <a:off x="622299" y="1628141"/>
            <a:ext cx="8068733" cy="4147017"/>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9" name="Content Placeholder 2"/>
          <p:cNvSpPr txBox="1">
            <a:spLocks/>
          </p:cNvSpPr>
          <p:nvPr/>
        </p:nvSpPr>
        <p:spPr>
          <a:xfrm>
            <a:off x="753533" y="1484203"/>
            <a:ext cx="7937500" cy="40953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1800" b="1" dirty="0" smtClean="0">
              <a:solidFill>
                <a:srgbClr val="215968"/>
              </a:solidFill>
              <a:latin typeface="Arial" charset="0"/>
              <a:ea typeface="ＭＳ Ｐゴシック"/>
              <a:cs typeface="ＭＳ Ｐゴシック"/>
            </a:endParaRPr>
          </a:p>
          <a:p>
            <a:pPr marL="0" indent="0">
              <a:spcAft>
                <a:spcPts val="1200"/>
              </a:spcAft>
              <a:buSzPct val="150000"/>
              <a:buNone/>
            </a:pPr>
            <a:r>
              <a:rPr lang="en-US" sz="1800" dirty="0" smtClean="0">
                <a:solidFill>
                  <a:srgbClr val="215968"/>
                </a:solidFill>
                <a:latin typeface="Arial" charset="0"/>
                <a:ea typeface="ＭＳ Ｐゴシック"/>
                <a:cs typeface="ＭＳ Ｐゴシック"/>
              </a:rPr>
              <a:t>The survey highlighted the importance of the following issues:</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Safety </a:t>
            </a:r>
            <a:r>
              <a:rPr lang="en-US" sz="1800" dirty="0">
                <a:solidFill>
                  <a:srgbClr val="215968"/>
                </a:solidFill>
                <a:latin typeface="Arial" charset="0"/>
                <a:ea typeface="ＭＳ Ｐゴシック"/>
                <a:cs typeface="ＭＳ Ｐゴシック"/>
              </a:rPr>
              <a:t>in particular for students on campus after dark</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Civility, respectful discourse, and constructive social engagement among students</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Structured</a:t>
            </a:r>
            <a:r>
              <a:rPr lang="en-US" sz="1800" dirty="0">
                <a:solidFill>
                  <a:srgbClr val="215968"/>
                </a:solidFill>
                <a:latin typeface="Arial" charset="0"/>
                <a:ea typeface="ＭＳ Ｐゴシック"/>
                <a:cs typeface="ＭＳ Ｐゴシック"/>
              </a:rPr>
              <a:t>, supportive venues for open discourse on topics of concern, including controversial subjects</a:t>
            </a:r>
          </a:p>
          <a:p>
            <a:pPr marL="514350" indent="-514350">
              <a:spcAft>
                <a:spcPts val="1200"/>
              </a:spcAft>
              <a:buSzPct val="150000"/>
            </a:pPr>
            <a:r>
              <a:rPr lang="en-US" sz="1800" dirty="0" smtClean="0">
                <a:solidFill>
                  <a:srgbClr val="215968"/>
                </a:solidFill>
                <a:latin typeface="Arial" charset="0"/>
                <a:ea typeface="ＭＳ Ｐゴシック"/>
                <a:cs typeface="ＭＳ Ｐゴシック"/>
              </a:rPr>
              <a:t>Sensitivity/awareness training for the whole campus community</a:t>
            </a:r>
          </a:p>
          <a:p>
            <a:pPr marL="514350" indent="-514350">
              <a:spcAft>
                <a:spcPts val="600"/>
              </a:spcAft>
              <a:buSzPct val="150000"/>
            </a:pPr>
            <a:r>
              <a:rPr lang="en-US" sz="1800" dirty="0" smtClean="0">
                <a:solidFill>
                  <a:srgbClr val="215968"/>
                </a:solidFill>
                <a:latin typeface="Arial" charset="0"/>
                <a:ea typeface="ＭＳ Ｐゴシック"/>
                <a:cs typeface="ＭＳ Ｐゴシック"/>
              </a:rPr>
              <a:t>Accessible campus leadership</a:t>
            </a:r>
          </a:p>
        </p:txBody>
      </p:sp>
    </p:spTree>
    <p:extLst>
      <p:ext uri="{BB962C8B-B14F-4D97-AF65-F5344CB8AC3E}">
        <p14:creationId xmlns:p14="http://schemas.microsoft.com/office/powerpoint/2010/main" val="1997163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279400"/>
            <a:ext cx="9144000" cy="5675472"/>
          </a:xfrm>
          <a:prstGeom prst="rect">
            <a:avLst/>
          </a:prstGeom>
        </p:spPr>
      </p:pic>
      <p:sp>
        <p:nvSpPr>
          <p:cNvPr id="4" name="Rectangle 2"/>
          <p:cNvSpPr txBox="1">
            <a:spLocks/>
          </p:cNvSpPr>
          <p:nvPr/>
        </p:nvSpPr>
        <p:spPr>
          <a:xfrm>
            <a:off x="457200" y="682522"/>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215968"/>
                </a:solidFill>
                <a:latin typeface="Arial" charset="0"/>
                <a:ea typeface="ＭＳ Ｐゴシック"/>
                <a:cs typeface="ＭＳ Ｐゴシック"/>
              </a:rPr>
              <a:t>Discussion</a:t>
            </a:r>
          </a:p>
        </p:txBody>
      </p:sp>
    </p:spTree>
    <p:extLst>
      <p:ext uri="{BB962C8B-B14F-4D97-AF65-F5344CB8AC3E}">
        <p14:creationId xmlns:p14="http://schemas.microsoft.com/office/powerpoint/2010/main" val="31299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905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4" name="Rectangle 2"/>
          <p:cNvSpPr txBox="1">
            <a:spLocks/>
          </p:cNvSpPr>
          <p:nvPr/>
        </p:nvSpPr>
        <p:spPr>
          <a:xfrm>
            <a:off x="457200" y="695220"/>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215968"/>
                </a:solidFill>
                <a:latin typeface="Arial" charset="0"/>
                <a:ea typeface="ＭＳ Ｐゴシック"/>
                <a:cs typeface="ＭＳ Ｐゴシック"/>
              </a:rPr>
              <a:t>Survey Methodology</a:t>
            </a:r>
          </a:p>
        </p:txBody>
      </p:sp>
      <p:sp>
        <p:nvSpPr>
          <p:cNvPr id="6" name="Rectangle 3"/>
          <p:cNvSpPr txBox="1">
            <a:spLocks/>
          </p:cNvSpPr>
          <p:nvPr/>
        </p:nvSpPr>
        <p:spPr>
          <a:xfrm>
            <a:off x="622300" y="1729739"/>
            <a:ext cx="7924800" cy="3925993"/>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5000"/>
              </a:lnSpc>
              <a:buFont typeface="Arial" pitchFamily="20" charset="0"/>
              <a:buNone/>
              <a:defRPr/>
            </a:pPr>
            <a:endParaRPr lang="en-US" b="1" dirty="0">
              <a:solidFill>
                <a:srgbClr val="215968"/>
              </a:solidFill>
              <a:latin typeface="Arial" pitchFamily="20" charset="0"/>
              <a:ea typeface="Arial" pitchFamily="20" charset="0"/>
              <a:cs typeface="Arial" pitchFamily="20" charset="0"/>
            </a:endParaRPr>
          </a:p>
        </p:txBody>
      </p:sp>
      <p:sp>
        <p:nvSpPr>
          <p:cNvPr id="8" name="Content Placeholder 2"/>
          <p:cNvSpPr txBox="1">
            <a:spLocks/>
          </p:cNvSpPr>
          <p:nvPr/>
        </p:nvSpPr>
        <p:spPr>
          <a:xfrm>
            <a:off x="2377440" y="1865926"/>
            <a:ext cx="5679675" cy="14360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1600" dirty="0" smtClean="0">
                <a:solidFill>
                  <a:srgbClr val="215968"/>
                </a:solidFill>
                <a:latin typeface="Arial" charset="0"/>
                <a:ea typeface="ＭＳ Ｐゴシック"/>
                <a:cs typeface="Arial" charset="0"/>
              </a:rPr>
              <a:t>All current students, faculty, staff, and administrators were invited via e-mail to complete the survey online in March and April 2015. Responses were anonymous, but those who provided their contact information were eligible to win a gift card for their participation.</a:t>
            </a:r>
          </a:p>
          <a:p>
            <a:pPr marL="457200" lvl="1" indent="0">
              <a:buNone/>
            </a:pPr>
            <a:endParaRPr lang="en-US" sz="1600" dirty="0" smtClean="0">
              <a:solidFill>
                <a:srgbClr val="215968"/>
              </a:solidFill>
              <a:latin typeface="Arial" charset="0"/>
              <a:ea typeface="ＭＳ Ｐゴシック"/>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003918130"/>
              </p:ext>
            </p:extLst>
          </p:nvPr>
        </p:nvGraphicFramePr>
        <p:xfrm>
          <a:off x="1122915" y="3330788"/>
          <a:ext cx="6934200" cy="2026919"/>
        </p:xfrm>
        <a:graphic>
          <a:graphicData uri="http://schemas.openxmlformats.org/drawingml/2006/table">
            <a:tbl>
              <a:tblPr firstRow="1" bandRow="1">
                <a:tableStyleId>{B301B821-A1FF-4177-AEE7-76D212191A09}</a:tableStyleId>
              </a:tblPr>
              <a:tblGrid>
                <a:gridCol w="2678618"/>
                <a:gridCol w="1337734"/>
                <a:gridCol w="1447800"/>
                <a:gridCol w="1470048"/>
              </a:tblGrid>
              <a:tr h="370840">
                <a:tc>
                  <a:txBody>
                    <a:bodyPr/>
                    <a:lstStyle/>
                    <a:p>
                      <a:endParaRPr lang="en-US" dirty="0"/>
                    </a:p>
                  </a:txBody>
                  <a:tcPr/>
                </a:tc>
                <a:tc>
                  <a:txBody>
                    <a:bodyPr/>
                    <a:lstStyle/>
                    <a:p>
                      <a:pPr algn="r"/>
                      <a:r>
                        <a:rPr lang="en-US" dirty="0" smtClean="0"/>
                        <a:t>Total Population</a:t>
                      </a:r>
                    </a:p>
                    <a:p>
                      <a:pPr algn="r"/>
                      <a:r>
                        <a:rPr lang="en-US" dirty="0" smtClean="0"/>
                        <a:t>Contacted</a:t>
                      </a:r>
                      <a:endParaRPr lang="en-US" dirty="0"/>
                    </a:p>
                  </a:txBody>
                  <a:tcPr/>
                </a:tc>
                <a:tc>
                  <a:txBody>
                    <a:bodyPr/>
                    <a:lstStyle/>
                    <a:p>
                      <a:pPr algn="r"/>
                      <a:r>
                        <a:rPr lang="en-US" dirty="0" smtClean="0"/>
                        <a:t>Usable Responses</a:t>
                      </a:r>
                      <a:r>
                        <a:rPr lang="en-US" baseline="0" dirty="0" smtClean="0"/>
                        <a:t> Received</a:t>
                      </a:r>
                      <a:endParaRPr lang="en-US" dirty="0"/>
                    </a:p>
                  </a:txBody>
                  <a:tcPr/>
                </a:tc>
                <a:tc>
                  <a:txBody>
                    <a:bodyPr/>
                    <a:lstStyle/>
                    <a:p>
                      <a:pPr algn="r"/>
                      <a:r>
                        <a:rPr lang="en-US" dirty="0" smtClean="0"/>
                        <a:t>Estimated Participation Rate</a:t>
                      </a:r>
                      <a:endParaRPr lang="en-US" dirty="0"/>
                    </a:p>
                  </a:txBody>
                  <a:tcPr/>
                </a:tc>
              </a:tr>
              <a:tr h="370840">
                <a:tc>
                  <a:txBody>
                    <a:bodyPr/>
                    <a:lstStyle/>
                    <a:p>
                      <a:r>
                        <a:rPr lang="en-US" dirty="0" smtClean="0"/>
                        <a:t>Students</a:t>
                      </a:r>
                      <a:endParaRPr lang="en-US" dirty="0"/>
                    </a:p>
                  </a:txBody>
                  <a:tcPr/>
                </a:tc>
                <a:tc>
                  <a:txBody>
                    <a:bodyPr/>
                    <a:lstStyle/>
                    <a:p>
                      <a:pPr algn="r"/>
                      <a:r>
                        <a:rPr lang="en-US" dirty="0" smtClean="0"/>
                        <a:t>33,659</a:t>
                      </a:r>
                      <a:endParaRPr lang="en-US" dirty="0"/>
                    </a:p>
                  </a:txBody>
                  <a:tcPr/>
                </a:tc>
                <a:tc>
                  <a:txBody>
                    <a:bodyPr/>
                    <a:lstStyle/>
                    <a:p>
                      <a:pPr algn="r"/>
                      <a:r>
                        <a:rPr lang="en-US" dirty="0" smtClean="0"/>
                        <a:t>5,586</a:t>
                      </a:r>
                      <a:endParaRPr lang="en-US" dirty="0"/>
                    </a:p>
                  </a:txBody>
                  <a:tcPr/>
                </a:tc>
                <a:tc>
                  <a:txBody>
                    <a:bodyPr/>
                    <a:lstStyle/>
                    <a:p>
                      <a:pPr algn="r"/>
                      <a:r>
                        <a:rPr lang="en-US" dirty="0" smtClean="0"/>
                        <a:t>17%</a:t>
                      </a:r>
                      <a:endParaRPr lang="en-US" dirty="0"/>
                    </a:p>
                  </a:txBody>
                  <a:tcPr/>
                </a:tc>
              </a:tr>
              <a:tr h="370840">
                <a:tc>
                  <a:txBody>
                    <a:bodyPr/>
                    <a:lstStyle/>
                    <a:p>
                      <a:r>
                        <a:rPr lang="en-US" dirty="0" smtClean="0"/>
                        <a:t>Faculty (incl. temporary)</a:t>
                      </a:r>
                      <a:endParaRPr lang="en-US" dirty="0"/>
                    </a:p>
                  </a:txBody>
                  <a:tcPr/>
                </a:tc>
                <a:tc>
                  <a:txBody>
                    <a:bodyPr/>
                    <a:lstStyle/>
                    <a:p>
                      <a:pPr algn="r"/>
                      <a:r>
                        <a:rPr lang="en-US" dirty="0" smtClean="0"/>
                        <a:t>2,320</a:t>
                      </a:r>
                      <a:endParaRPr lang="en-US" dirty="0"/>
                    </a:p>
                  </a:txBody>
                  <a:tcPr/>
                </a:tc>
                <a:tc>
                  <a:txBody>
                    <a:bodyPr/>
                    <a:lstStyle/>
                    <a:p>
                      <a:pPr algn="r"/>
                      <a:r>
                        <a:rPr lang="en-US" dirty="0" smtClean="0"/>
                        <a:t>493</a:t>
                      </a:r>
                      <a:endParaRPr lang="en-US" dirty="0"/>
                    </a:p>
                  </a:txBody>
                  <a:tcPr/>
                </a:tc>
                <a:tc>
                  <a:txBody>
                    <a:bodyPr/>
                    <a:lstStyle/>
                    <a:p>
                      <a:pPr algn="r"/>
                      <a:r>
                        <a:rPr lang="en-US" dirty="0" smtClean="0"/>
                        <a:t>21%</a:t>
                      </a:r>
                      <a:endParaRPr lang="en-US" dirty="0"/>
                    </a:p>
                  </a:txBody>
                  <a:tcPr/>
                </a:tc>
              </a:tr>
              <a:tr h="370840">
                <a:tc>
                  <a:txBody>
                    <a:bodyPr/>
                    <a:lstStyle/>
                    <a:p>
                      <a:r>
                        <a:rPr lang="en-US" dirty="0" smtClean="0"/>
                        <a:t>Staff &amp; administration</a:t>
                      </a:r>
                      <a:endParaRPr lang="en-US" dirty="0"/>
                    </a:p>
                  </a:txBody>
                  <a:tcPr/>
                </a:tc>
                <a:tc>
                  <a:txBody>
                    <a:bodyPr/>
                    <a:lstStyle/>
                    <a:p>
                      <a:pPr algn="r"/>
                      <a:r>
                        <a:rPr lang="en-US" dirty="0" smtClean="0"/>
                        <a:t>5,329</a:t>
                      </a:r>
                      <a:endParaRPr lang="en-US" dirty="0"/>
                    </a:p>
                  </a:txBody>
                  <a:tcPr/>
                </a:tc>
                <a:tc>
                  <a:txBody>
                    <a:bodyPr/>
                    <a:lstStyle/>
                    <a:p>
                      <a:pPr algn="r"/>
                      <a:r>
                        <a:rPr lang="en-US" dirty="0" smtClean="0"/>
                        <a:t>783</a:t>
                      </a:r>
                      <a:endParaRPr lang="en-US" dirty="0"/>
                    </a:p>
                  </a:txBody>
                  <a:tcPr/>
                </a:tc>
                <a:tc>
                  <a:txBody>
                    <a:bodyPr/>
                    <a:lstStyle/>
                    <a:p>
                      <a:pPr algn="r"/>
                      <a:r>
                        <a:rPr lang="en-US" dirty="0" smtClean="0"/>
                        <a:t>15%</a:t>
                      </a:r>
                      <a:endParaRPr lang="en-US" dirty="0"/>
                    </a:p>
                  </a:txBody>
                  <a:tcPr/>
                </a:tc>
              </a:tr>
            </a:tbl>
          </a:graphicData>
        </a:graphic>
      </p:graphicFrame>
      <p:pic>
        <p:nvPicPr>
          <p:cNvPr id="2" name="Picture 1"/>
          <p:cNvPicPr>
            <a:picLocks noChangeAspect="1"/>
          </p:cNvPicPr>
          <p:nvPr/>
        </p:nvPicPr>
        <p:blipFill>
          <a:blip r:embed="rId3"/>
          <a:stretch>
            <a:fillRect/>
          </a:stretch>
        </p:blipFill>
        <p:spPr>
          <a:xfrm>
            <a:off x="776454" y="1864229"/>
            <a:ext cx="1807463" cy="1338947"/>
          </a:xfrm>
          <a:prstGeom prst="rect">
            <a:avLst/>
          </a:prstGeom>
        </p:spPr>
      </p:pic>
    </p:spTree>
    <p:extLst>
      <p:ext uri="{BB962C8B-B14F-4D97-AF65-F5344CB8AC3E}">
        <p14:creationId xmlns:p14="http://schemas.microsoft.com/office/powerpoint/2010/main" val="2578796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708"/>
            <a:ext cx="8229600" cy="850267"/>
          </a:xfrm>
        </p:spPr>
        <p:txBody>
          <a:bodyPr>
            <a:noAutofit/>
          </a:bodyPr>
          <a:lstStyle/>
          <a:p>
            <a:r>
              <a:rPr lang="en-US" sz="3600" b="1" dirty="0" smtClean="0">
                <a:solidFill>
                  <a:srgbClr val="215968"/>
                </a:solidFill>
                <a:latin typeface="Arial" charset="0"/>
                <a:ea typeface="ＭＳ Ｐゴシック"/>
                <a:cs typeface="ＭＳ Ｐゴシック"/>
              </a:rPr>
              <a:t/>
            </a:r>
            <a:br>
              <a:rPr lang="en-US" sz="3600" b="1" dirty="0" smtClean="0">
                <a:solidFill>
                  <a:srgbClr val="215968"/>
                </a:solidFill>
                <a:latin typeface="Arial" charset="0"/>
                <a:ea typeface="ＭＳ Ｐゴシック"/>
                <a:cs typeface="ＭＳ Ｐゴシック"/>
              </a:rPr>
            </a:br>
            <a:r>
              <a:rPr lang="en-US" sz="3600" b="1" dirty="0" smtClean="0">
                <a:solidFill>
                  <a:srgbClr val="215968"/>
                </a:solidFill>
                <a:latin typeface="Arial" charset="0"/>
                <a:ea typeface="ＭＳ Ｐゴシック"/>
                <a:cs typeface="ＭＳ Ｐゴシック"/>
              </a:rPr>
              <a:t>Respondent </a:t>
            </a:r>
            <a:r>
              <a:rPr lang="en-US" sz="3600" b="1" dirty="0">
                <a:solidFill>
                  <a:srgbClr val="215968"/>
                </a:solidFill>
                <a:latin typeface="Arial" charset="0"/>
                <a:ea typeface="ＭＳ Ｐゴシック"/>
                <a:cs typeface="ＭＳ Ｐゴシック"/>
              </a:rPr>
              <a:t>Profile: Students</a:t>
            </a:r>
            <a:br>
              <a:rPr lang="en-US" sz="3600" b="1" dirty="0">
                <a:solidFill>
                  <a:srgbClr val="215968"/>
                </a:solidFill>
                <a:latin typeface="Arial" charset="0"/>
                <a:ea typeface="ＭＳ Ｐゴシック"/>
                <a:cs typeface="ＭＳ Ｐゴシック"/>
              </a:rPr>
            </a:br>
            <a:endParaRPr lang="en-US" sz="3600" b="1" dirty="0"/>
          </a:p>
        </p:txBody>
      </p:sp>
      <p:sp>
        <p:nvSpPr>
          <p:cNvPr id="4" name="Rectangle 3"/>
          <p:cNvSpPr txBox="1">
            <a:spLocks/>
          </p:cNvSpPr>
          <p:nvPr/>
        </p:nvSpPr>
        <p:spPr>
          <a:xfrm>
            <a:off x="457200" y="1244122"/>
            <a:ext cx="8068733" cy="4496983"/>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solidFill>
                <a:srgbClr val="215968"/>
              </a:solidFill>
            </a:endParaRPr>
          </a:p>
        </p:txBody>
      </p:sp>
      <p:sp>
        <p:nvSpPr>
          <p:cNvPr id="3" name="TextBox 2"/>
          <p:cNvSpPr txBox="1"/>
          <p:nvPr/>
        </p:nvSpPr>
        <p:spPr>
          <a:xfrm>
            <a:off x="666863" y="1368984"/>
            <a:ext cx="7859069" cy="4247317"/>
          </a:xfrm>
          <a:prstGeom prst="rect">
            <a:avLst/>
          </a:prstGeom>
          <a:noFill/>
        </p:spPr>
        <p:txBody>
          <a:bodyPr wrap="square" rtlCol="0">
            <a:spAutoFit/>
          </a:bodyPr>
          <a:lstStyle/>
          <a:p>
            <a:r>
              <a:rPr lang="en-US" sz="2000" b="1" dirty="0">
                <a:solidFill>
                  <a:srgbClr val="215968"/>
                </a:solidFill>
                <a:latin typeface="Arial"/>
                <a:cs typeface="Arial"/>
              </a:rPr>
              <a:t>Gender 	</a:t>
            </a:r>
          </a:p>
          <a:p>
            <a:r>
              <a:rPr lang="en-US" sz="1600" dirty="0" smtClean="0">
                <a:solidFill>
                  <a:srgbClr val="215968"/>
                </a:solidFill>
                <a:latin typeface="Arial"/>
                <a:cs typeface="Arial"/>
              </a:rPr>
              <a:t>55</a:t>
            </a:r>
            <a:r>
              <a:rPr lang="en-US" sz="1600" dirty="0">
                <a:solidFill>
                  <a:srgbClr val="215968"/>
                </a:solidFill>
                <a:latin typeface="Arial"/>
                <a:cs typeface="Arial"/>
              </a:rPr>
              <a:t>% </a:t>
            </a:r>
            <a:r>
              <a:rPr lang="en-US" sz="1600" dirty="0" smtClean="0">
                <a:solidFill>
                  <a:srgbClr val="215968"/>
                </a:solidFill>
                <a:latin typeface="Arial"/>
                <a:cs typeface="Arial"/>
              </a:rPr>
              <a:t>Female</a:t>
            </a:r>
            <a:r>
              <a:rPr lang="en-US" sz="1600" dirty="0">
                <a:solidFill>
                  <a:srgbClr val="215968"/>
                </a:solidFill>
                <a:latin typeface="Arial"/>
                <a:cs typeface="Arial"/>
              </a:rPr>
              <a:t>, 44</a:t>
            </a:r>
            <a:r>
              <a:rPr lang="en-US" sz="1600" dirty="0" smtClean="0">
                <a:solidFill>
                  <a:srgbClr val="215968"/>
                </a:solidFill>
                <a:latin typeface="Arial"/>
                <a:cs typeface="Arial"/>
              </a:rPr>
              <a:t>% Male, 1</a:t>
            </a:r>
            <a:r>
              <a:rPr lang="en-US" sz="1600" dirty="0">
                <a:solidFill>
                  <a:srgbClr val="215968"/>
                </a:solidFill>
                <a:latin typeface="Arial"/>
                <a:cs typeface="Arial"/>
              </a:rPr>
              <a:t>% </a:t>
            </a:r>
            <a:r>
              <a:rPr lang="en-US" sz="1600" dirty="0" smtClean="0">
                <a:solidFill>
                  <a:srgbClr val="215968"/>
                </a:solidFill>
                <a:latin typeface="Arial"/>
                <a:cs typeface="Arial"/>
              </a:rPr>
              <a:t>(</a:t>
            </a:r>
            <a:r>
              <a:rPr lang="en-US" sz="1600" dirty="0" err="1" smtClean="0">
                <a:solidFill>
                  <a:srgbClr val="215968"/>
                </a:solidFill>
                <a:latin typeface="Arial"/>
                <a:cs typeface="Arial"/>
              </a:rPr>
              <a:t>Genderqueer</a:t>
            </a:r>
            <a:r>
              <a:rPr lang="en-US" sz="1600" dirty="0" smtClean="0">
                <a:solidFill>
                  <a:srgbClr val="215968"/>
                </a:solidFill>
                <a:latin typeface="Arial"/>
                <a:cs typeface="Arial"/>
              </a:rPr>
              <a:t>, </a:t>
            </a:r>
            <a:r>
              <a:rPr lang="en-US" sz="1600" dirty="0" err="1" smtClean="0">
                <a:solidFill>
                  <a:srgbClr val="215968"/>
                </a:solidFill>
                <a:latin typeface="Arial"/>
                <a:cs typeface="Arial"/>
              </a:rPr>
              <a:t>Transman</a:t>
            </a:r>
            <a:r>
              <a:rPr lang="en-US" sz="1600" dirty="0" smtClean="0">
                <a:solidFill>
                  <a:srgbClr val="215968"/>
                </a:solidFill>
                <a:latin typeface="Arial"/>
                <a:cs typeface="Arial"/>
              </a:rPr>
              <a:t>, </a:t>
            </a:r>
            <a:r>
              <a:rPr lang="en-US" sz="1600" dirty="0" err="1" smtClean="0">
                <a:solidFill>
                  <a:srgbClr val="215968"/>
                </a:solidFill>
                <a:latin typeface="Arial"/>
                <a:cs typeface="Arial"/>
              </a:rPr>
              <a:t>Transwoman</a:t>
            </a:r>
            <a:r>
              <a:rPr lang="en-US" sz="1600" dirty="0" smtClean="0">
                <a:solidFill>
                  <a:srgbClr val="215968"/>
                </a:solidFill>
                <a:latin typeface="Arial"/>
                <a:cs typeface="Arial"/>
              </a:rPr>
              <a:t>, </a:t>
            </a:r>
            <a:r>
              <a:rPr lang="en-US" sz="1600" dirty="0" err="1" smtClean="0">
                <a:solidFill>
                  <a:srgbClr val="215968"/>
                </a:solidFill>
                <a:latin typeface="Arial"/>
                <a:cs typeface="Arial"/>
              </a:rPr>
              <a:t>Intersex,Other</a:t>
            </a:r>
            <a:r>
              <a:rPr lang="en-US" sz="1600" dirty="0" smtClean="0">
                <a:solidFill>
                  <a:srgbClr val="215968"/>
                </a:solidFill>
                <a:latin typeface="Arial"/>
                <a:cs typeface="Arial"/>
              </a:rPr>
              <a:t>)</a:t>
            </a:r>
            <a:endParaRPr lang="en-US" sz="2400" b="1" dirty="0">
              <a:solidFill>
                <a:srgbClr val="215968"/>
              </a:solidFill>
              <a:latin typeface="Arial"/>
              <a:cs typeface="Arial"/>
            </a:endParaRPr>
          </a:p>
          <a:p>
            <a:endParaRPr lang="en-US" sz="2000" b="1" dirty="0" smtClean="0">
              <a:solidFill>
                <a:srgbClr val="215968"/>
              </a:solidFill>
              <a:latin typeface="Arial"/>
              <a:cs typeface="Arial"/>
            </a:endParaRPr>
          </a:p>
          <a:p>
            <a:r>
              <a:rPr lang="en-US" sz="2000" b="1" dirty="0" smtClean="0">
                <a:solidFill>
                  <a:srgbClr val="215968"/>
                </a:solidFill>
                <a:latin typeface="Arial"/>
                <a:cs typeface="Arial"/>
              </a:rPr>
              <a:t>Age</a:t>
            </a:r>
            <a:endParaRPr lang="en-US" sz="2000" b="1" dirty="0">
              <a:solidFill>
                <a:srgbClr val="215968"/>
              </a:solidFill>
              <a:latin typeface="Arial"/>
              <a:cs typeface="Arial"/>
            </a:endParaRPr>
          </a:p>
          <a:p>
            <a:r>
              <a:rPr lang="en-US" sz="1600" dirty="0">
                <a:solidFill>
                  <a:srgbClr val="215968"/>
                </a:solidFill>
                <a:latin typeface="Arial"/>
                <a:cs typeface="Arial"/>
              </a:rPr>
              <a:t>Average age was </a:t>
            </a:r>
            <a:r>
              <a:rPr lang="en-US" sz="1600" dirty="0" smtClean="0">
                <a:solidFill>
                  <a:srgbClr val="215968"/>
                </a:solidFill>
                <a:latin typeface="Arial"/>
                <a:cs typeface="Arial"/>
              </a:rPr>
              <a:t>24. </a:t>
            </a:r>
            <a:r>
              <a:rPr lang="en-US" sz="1600" dirty="0">
                <a:solidFill>
                  <a:srgbClr val="215968"/>
                </a:solidFill>
                <a:latin typeface="Arial"/>
                <a:cs typeface="Arial"/>
              </a:rPr>
              <a:t> </a:t>
            </a:r>
            <a:r>
              <a:rPr lang="en-US" sz="1600" dirty="0" smtClean="0">
                <a:solidFill>
                  <a:srgbClr val="215968"/>
                </a:solidFill>
                <a:latin typeface="Arial"/>
                <a:cs typeface="Arial"/>
              </a:rPr>
              <a:t>About 25</a:t>
            </a:r>
            <a:r>
              <a:rPr lang="en-US" sz="1600" dirty="0">
                <a:solidFill>
                  <a:srgbClr val="215968"/>
                </a:solidFill>
                <a:latin typeface="Arial"/>
                <a:cs typeface="Arial"/>
              </a:rPr>
              <a:t>% </a:t>
            </a:r>
            <a:r>
              <a:rPr lang="en-US" sz="1600" dirty="0" smtClean="0">
                <a:solidFill>
                  <a:srgbClr val="215968"/>
                </a:solidFill>
                <a:latin typeface="Arial"/>
                <a:cs typeface="Arial"/>
              </a:rPr>
              <a:t>were </a:t>
            </a:r>
            <a:r>
              <a:rPr lang="en-US" sz="1600" dirty="0">
                <a:solidFill>
                  <a:srgbClr val="215968"/>
                </a:solidFill>
                <a:latin typeface="Arial"/>
                <a:cs typeface="Arial"/>
              </a:rPr>
              <a:t>younger than 20 years of </a:t>
            </a:r>
            <a:r>
              <a:rPr lang="en-US" sz="1600" dirty="0" smtClean="0">
                <a:solidFill>
                  <a:srgbClr val="215968"/>
                </a:solidFill>
                <a:latin typeface="Arial"/>
                <a:cs typeface="Arial"/>
              </a:rPr>
              <a:t>age</a:t>
            </a:r>
            <a:endParaRPr lang="en-US" sz="1600" dirty="0">
              <a:solidFill>
                <a:srgbClr val="215968"/>
              </a:solidFill>
              <a:latin typeface="Arial"/>
              <a:cs typeface="Arial"/>
            </a:endParaRPr>
          </a:p>
          <a:p>
            <a:endParaRPr lang="en-US" sz="2000" b="1" dirty="0" smtClean="0">
              <a:solidFill>
                <a:srgbClr val="215968"/>
              </a:solidFill>
              <a:latin typeface="Arial"/>
              <a:cs typeface="Arial"/>
            </a:endParaRPr>
          </a:p>
          <a:p>
            <a:r>
              <a:rPr lang="en-US" sz="2000" b="1" dirty="0" smtClean="0">
                <a:solidFill>
                  <a:srgbClr val="215968"/>
                </a:solidFill>
                <a:latin typeface="Arial"/>
                <a:cs typeface="Arial"/>
              </a:rPr>
              <a:t>Disability</a:t>
            </a:r>
            <a:endParaRPr lang="en-US" sz="2000" b="1" dirty="0">
              <a:solidFill>
                <a:srgbClr val="215968"/>
              </a:solidFill>
              <a:latin typeface="Arial"/>
              <a:cs typeface="Arial"/>
            </a:endParaRPr>
          </a:p>
          <a:p>
            <a:r>
              <a:rPr lang="en-US" sz="1600" dirty="0">
                <a:solidFill>
                  <a:srgbClr val="215968"/>
                </a:solidFill>
                <a:latin typeface="Arial"/>
                <a:cs typeface="Arial"/>
              </a:rPr>
              <a:t>6% </a:t>
            </a:r>
            <a:r>
              <a:rPr lang="en-US" sz="1600" dirty="0" smtClean="0">
                <a:solidFill>
                  <a:srgbClr val="215968"/>
                </a:solidFill>
                <a:latin typeface="Arial"/>
                <a:cs typeface="Arial"/>
              </a:rPr>
              <a:t>indicated </a:t>
            </a:r>
            <a:r>
              <a:rPr lang="en-US" sz="1600" dirty="0">
                <a:solidFill>
                  <a:srgbClr val="215968"/>
                </a:solidFill>
                <a:latin typeface="Arial"/>
                <a:cs typeface="Arial"/>
              </a:rPr>
              <a:t>having a </a:t>
            </a:r>
            <a:r>
              <a:rPr lang="en-US" sz="1600" dirty="0" smtClean="0">
                <a:solidFill>
                  <a:srgbClr val="215968"/>
                </a:solidFill>
                <a:latin typeface="Arial"/>
                <a:cs typeface="Arial"/>
              </a:rPr>
              <a:t>disability</a:t>
            </a:r>
            <a:endParaRPr lang="en-US" dirty="0">
              <a:solidFill>
                <a:srgbClr val="215968"/>
              </a:solidFill>
              <a:latin typeface="Arial"/>
              <a:cs typeface="Arial"/>
            </a:endParaRPr>
          </a:p>
          <a:p>
            <a:endParaRPr lang="en-US" sz="2000" b="1" dirty="0" smtClean="0">
              <a:solidFill>
                <a:srgbClr val="215968"/>
              </a:solidFill>
              <a:latin typeface="Arial"/>
              <a:cs typeface="Arial"/>
            </a:endParaRPr>
          </a:p>
          <a:p>
            <a:r>
              <a:rPr lang="en-US" sz="2000" b="1" dirty="0" smtClean="0">
                <a:solidFill>
                  <a:srgbClr val="215968"/>
                </a:solidFill>
                <a:latin typeface="Arial"/>
                <a:cs typeface="Arial"/>
              </a:rPr>
              <a:t>Ethnicity </a:t>
            </a:r>
            <a:endParaRPr lang="en-US" sz="2000" b="1" dirty="0">
              <a:solidFill>
                <a:srgbClr val="215968"/>
              </a:solidFill>
              <a:latin typeface="Arial"/>
              <a:cs typeface="Arial"/>
            </a:endParaRPr>
          </a:p>
          <a:p>
            <a:r>
              <a:rPr lang="en-US" sz="1600" dirty="0">
                <a:solidFill>
                  <a:srgbClr val="215968"/>
                </a:solidFill>
                <a:latin typeface="Arial"/>
                <a:cs typeface="Arial"/>
              </a:rPr>
              <a:t>Asians (41%) were the predominant ethnic group, followed by White (24%), Latino (19%), Two or more races (7%), African American (3%), Middle Eastern (2%), Pacific Islander (1%) and others </a:t>
            </a:r>
            <a:r>
              <a:rPr lang="en-US" sz="1600" dirty="0" smtClean="0">
                <a:solidFill>
                  <a:srgbClr val="215968"/>
                </a:solidFill>
                <a:latin typeface="Arial"/>
                <a:cs typeface="Arial"/>
              </a:rPr>
              <a:t>(4%). The </a:t>
            </a:r>
            <a:r>
              <a:rPr lang="en-US" sz="1600" dirty="0">
                <a:solidFill>
                  <a:srgbClr val="215968"/>
                </a:solidFill>
                <a:latin typeface="Arial"/>
                <a:cs typeface="Arial"/>
              </a:rPr>
              <a:t>predominant </a:t>
            </a:r>
            <a:r>
              <a:rPr lang="en-US" sz="1600" dirty="0" smtClean="0">
                <a:solidFill>
                  <a:srgbClr val="215968"/>
                </a:solidFill>
                <a:latin typeface="Arial"/>
                <a:cs typeface="Arial"/>
              </a:rPr>
              <a:t>Asian nationalities </a:t>
            </a:r>
            <a:r>
              <a:rPr lang="en-US" sz="1600" dirty="0">
                <a:solidFill>
                  <a:srgbClr val="215968"/>
                </a:solidFill>
                <a:latin typeface="Arial"/>
                <a:cs typeface="Arial"/>
              </a:rPr>
              <a:t>were Asian Indian (27%), Chinese (25%), Vietnamese (19%), and Filipina/o (12%</a:t>
            </a:r>
            <a:r>
              <a:rPr lang="en-US" sz="1600" dirty="0" smtClean="0">
                <a:solidFill>
                  <a:srgbClr val="215968"/>
                </a:solidFill>
                <a:latin typeface="Arial"/>
                <a:cs typeface="Arial"/>
              </a:rPr>
              <a:t>)</a:t>
            </a:r>
            <a:endParaRPr lang="en-US" sz="1600" dirty="0">
              <a:solidFill>
                <a:srgbClr val="215968"/>
              </a:solidFill>
              <a:latin typeface="Arial"/>
              <a:cs typeface="Arial"/>
            </a:endParaRPr>
          </a:p>
          <a:p>
            <a:endParaRPr lang="en-US" dirty="0">
              <a:solidFill>
                <a:srgbClr val="215968"/>
              </a:solidFill>
            </a:endParaRPr>
          </a:p>
        </p:txBody>
      </p:sp>
    </p:spTree>
    <p:extLst>
      <p:ext uri="{BB962C8B-B14F-4D97-AF65-F5344CB8AC3E}">
        <p14:creationId xmlns:p14="http://schemas.microsoft.com/office/powerpoint/2010/main" val="80341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457200" y="12223"/>
            <a:ext cx="8229600" cy="737077"/>
          </a:xfrm>
        </p:spPr>
        <p:txBody>
          <a:bodyPr>
            <a:normAutofit fontScale="90000"/>
          </a:bodyPr>
          <a:lstStyle/>
          <a:p>
            <a:r>
              <a:rPr lang="en-US" dirty="0" smtClean="0">
                <a:solidFill>
                  <a:srgbClr val="215968"/>
                </a:solidFill>
                <a:latin typeface="Arial" charset="0"/>
                <a:ea typeface="ＭＳ Ｐゴシック"/>
                <a:cs typeface="ＭＳ Ｐゴシック"/>
              </a:rPr>
              <a:t/>
            </a:r>
            <a:br>
              <a:rPr lang="en-US" dirty="0" smtClean="0">
                <a:solidFill>
                  <a:srgbClr val="215968"/>
                </a:solidFill>
                <a:latin typeface="Arial" charset="0"/>
                <a:ea typeface="ＭＳ Ｐゴシック"/>
                <a:cs typeface="ＭＳ Ｐゴシック"/>
              </a:rPr>
            </a:br>
            <a:r>
              <a:rPr lang="en-US" dirty="0" smtClean="0">
                <a:solidFill>
                  <a:srgbClr val="215968"/>
                </a:solidFill>
                <a:latin typeface="Arial" charset="0"/>
                <a:ea typeface="ＭＳ Ｐゴシック"/>
                <a:cs typeface="ＭＳ Ｐゴシック"/>
              </a:rPr>
              <a:t>Respondent Profile: Students</a:t>
            </a:r>
            <a:br>
              <a:rPr lang="en-US" dirty="0" smtClean="0">
                <a:solidFill>
                  <a:srgbClr val="215968"/>
                </a:solidFill>
                <a:latin typeface="Arial" charset="0"/>
                <a:ea typeface="ＭＳ Ｐゴシック"/>
                <a:cs typeface="ＭＳ Ｐゴシック"/>
              </a:rPr>
            </a:br>
            <a:endParaRPr lang="en-US" dirty="0" smtClean="0">
              <a:solidFill>
                <a:srgbClr val="215968"/>
              </a:solidFill>
              <a:latin typeface="Arial" charset="0"/>
              <a:ea typeface="ＭＳ Ｐゴシック"/>
              <a:cs typeface="ＭＳ Ｐゴシック"/>
            </a:endParaRPr>
          </a:p>
        </p:txBody>
      </p:sp>
      <p:sp>
        <p:nvSpPr>
          <p:cNvPr id="6" name="Rectangle 5"/>
          <p:cNvSpPr/>
          <p:nvPr/>
        </p:nvSpPr>
        <p:spPr>
          <a:xfrm>
            <a:off x="-1" y="4795736"/>
            <a:ext cx="9144001" cy="1147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US" sz="2000" dirty="0" smtClean="0"/>
          </a:p>
          <a:p>
            <a:pPr>
              <a:spcBef>
                <a:spcPts val="1200"/>
              </a:spcBef>
            </a:pPr>
            <a:endParaRPr lang="en-US" sz="2000" dirty="0"/>
          </a:p>
          <a:p>
            <a:pPr>
              <a:spcBef>
                <a:spcPts val="1200"/>
              </a:spcBef>
            </a:pPr>
            <a:r>
              <a:rPr lang="en-US" sz="2000" dirty="0" smtClean="0"/>
              <a:t>The majority of the responses came from juniors (26%) and seniors (28%). Seniors were underrepresented in the sample, while juniors and graduate students were overrepresented. A plurality (43%) entered SJSU as freshmen.</a:t>
            </a:r>
          </a:p>
          <a:p>
            <a:pPr>
              <a:spcBef>
                <a:spcPts val="1200"/>
              </a:spcBef>
            </a:pPr>
            <a:endParaRPr lang="en-US" sz="2000" dirty="0" smtClean="0"/>
          </a:p>
          <a:p>
            <a:endParaRPr lang="en-US" sz="2000" dirty="0" smtClean="0"/>
          </a:p>
          <a:p>
            <a:endParaRPr lang="en-US" dirty="0" smtClean="0"/>
          </a:p>
        </p:txBody>
      </p:sp>
      <p:sp>
        <p:nvSpPr>
          <p:cNvPr id="8" name="TextBox 7"/>
          <p:cNvSpPr txBox="1"/>
          <p:nvPr/>
        </p:nvSpPr>
        <p:spPr>
          <a:xfrm>
            <a:off x="7230533" y="3834131"/>
            <a:ext cx="1456267" cy="261610"/>
          </a:xfrm>
          <a:prstGeom prst="rect">
            <a:avLst/>
          </a:prstGeom>
          <a:noFill/>
        </p:spPr>
        <p:txBody>
          <a:bodyPr wrap="square" rtlCol="0">
            <a:spAutoFit/>
          </a:bodyPr>
          <a:lstStyle/>
          <a:p>
            <a:r>
              <a:rPr lang="en-US" sz="1100" dirty="0" smtClean="0"/>
              <a:t>Sample size: 4,685</a:t>
            </a:r>
            <a:endParaRPr lang="en-US" sz="1100" dirty="0"/>
          </a:p>
        </p:txBody>
      </p:sp>
      <p:sp>
        <p:nvSpPr>
          <p:cNvPr id="4" name="Rectangle 3"/>
          <p:cNvSpPr/>
          <p:nvPr/>
        </p:nvSpPr>
        <p:spPr>
          <a:xfrm>
            <a:off x="1227847" y="749300"/>
            <a:ext cx="1370888" cy="369332"/>
          </a:xfrm>
          <a:prstGeom prst="rect">
            <a:avLst/>
          </a:prstGeom>
        </p:spPr>
        <p:txBody>
          <a:bodyPr wrap="none">
            <a:spAutoFit/>
          </a:bodyPr>
          <a:lstStyle/>
          <a:p>
            <a:r>
              <a:rPr lang="en-US" b="1" dirty="0" smtClean="0">
                <a:solidFill>
                  <a:srgbClr val="215968"/>
                </a:solidFill>
              </a:rPr>
              <a:t>CLASS LEVEL</a:t>
            </a:r>
            <a:endParaRPr lang="en-US" dirty="0"/>
          </a:p>
        </p:txBody>
      </p:sp>
      <p:sp>
        <p:nvSpPr>
          <p:cNvPr id="10" name="Rectangle 9"/>
          <p:cNvSpPr/>
          <p:nvPr/>
        </p:nvSpPr>
        <p:spPr>
          <a:xfrm>
            <a:off x="5583677" y="749300"/>
            <a:ext cx="2782110" cy="369332"/>
          </a:xfrm>
          <a:prstGeom prst="rect">
            <a:avLst/>
          </a:prstGeom>
        </p:spPr>
        <p:txBody>
          <a:bodyPr wrap="square">
            <a:spAutoFit/>
          </a:bodyPr>
          <a:lstStyle/>
          <a:p>
            <a:r>
              <a:rPr lang="en-US" b="1" dirty="0" smtClean="0">
                <a:solidFill>
                  <a:srgbClr val="215968"/>
                </a:solidFill>
              </a:rPr>
              <a:t>ADMISSION TYPE</a:t>
            </a:r>
          </a:p>
        </p:txBody>
      </p:sp>
      <p:pic>
        <p:nvPicPr>
          <p:cNvPr id="2" name="Picture 1"/>
          <p:cNvPicPr>
            <a:picLocks noChangeAspect="1"/>
          </p:cNvPicPr>
          <p:nvPr/>
        </p:nvPicPr>
        <p:blipFill>
          <a:blip r:embed="rId3"/>
          <a:stretch>
            <a:fillRect/>
          </a:stretch>
        </p:blipFill>
        <p:spPr>
          <a:xfrm>
            <a:off x="511371" y="1108697"/>
            <a:ext cx="4034079" cy="3613980"/>
          </a:xfrm>
          <a:prstGeom prst="rect">
            <a:avLst/>
          </a:prstGeom>
        </p:spPr>
      </p:pic>
      <p:sp>
        <p:nvSpPr>
          <p:cNvPr id="3" name="TextBox 2"/>
          <p:cNvSpPr txBox="1"/>
          <p:nvPr/>
        </p:nvSpPr>
        <p:spPr>
          <a:xfrm>
            <a:off x="2964191" y="1907853"/>
            <a:ext cx="1456267" cy="261610"/>
          </a:xfrm>
          <a:prstGeom prst="rect">
            <a:avLst/>
          </a:prstGeom>
          <a:noFill/>
        </p:spPr>
        <p:txBody>
          <a:bodyPr wrap="square" rtlCol="0">
            <a:spAutoFit/>
          </a:bodyPr>
          <a:lstStyle/>
          <a:p>
            <a:r>
              <a:rPr lang="en-US" sz="1100" dirty="0" smtClean="0"/>
              <a:t>Sample size: 4,681</a:t>
            </a:r>
            <a:endParaRPr lang="en-US" sz="1100" dirty="0"/>
          </a:p>
        </p:txBody>
      </p:sp>
      <p:pic>
        <p:nvPicPr>
          <p:cNvPr id="9" name="Picture 8"/>
          <p:cNvPicPr>
            <a:picLocks noChangeAspect="1"/>
          </p:cNvPicPr>
          <p:nvPr/>
        </p:nvPicPr>
        <p:blipFill>
          <a:blip r:embed="rId4"/>
          <a:stretch>
            <a:fillRect/>
          </a:stretch>
        </p:blipFill>
        <p:spPr>
          <a:xfrm>
            <a:off x="4817111" y="1108697"/>
            <a:ext cx="4034079" cy="2783180"/>
          </a:xfrm>
          <a:prstGeom prst="rect">
            <a:avLst/>
          </a:prstGeom>
        </p:spPr>
      </p:pic>
    </p:spTree>
    <p:extLst>
      <p:ext uri="{BB962C8B-B14F-4D97-AF65-F5344CB8AC3E}">
        <p14:creationId xmlns:p14="http://schemas.microsoft.com/office/powerpoint/2010/main" val="1261412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69643"/>
            <a:ext cx="9143999" cy="6013243"/>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48" y="1396531"/>
            <a:ext cx="4746594" cy="27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289" y="1289528"/>
            <a:ext cx="4153711" cy="287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96623" y="872662"/>
            <a:ext cx="2596910" cy="369332"/>
          </a:xfrm>
          <a:prstGeom prst="rect">
            <a:avLst/>
          </a:prstGeom>
        </p:spPr>
        <p:txBody>
          <a:bodyPr wrap="none">
            <a:spAutoFit/>
          </a:bodyPr>
          <a:lstStyle/>
          <a:p>
            <a:pPr defTabSz="914400">
              <a:defRPr/>
            </a:pPr>
            <a:r>
              <a:rPr lang="en-US" b="1" dirty="0" smtClean="0">
                <a:solidFill>
                  <a:srgbClr val="215968"/>
                </a:solidFill>
              </a:rPr>
              <a:t>TIME SPENT ON CAMPUS</a:t>
            </a:r>
            <a:endParaRPr lang="en-US" b="1" dirty="0">
              <a:solidFill>
                <a:srgbClr val="215968"/>
              </a:solidFill>
            </a:endParaRPr>
          </a:p>
        </p:txBody>
      </p:sp>
      <p:sp>
        <p:nvSpPr>
          <p:cNvPr id="16" name="Rectangle 15"/>
          <p:cNvSpPr/>
          <p:nvPr/>
        </p:nvSpPr>
        <p:spPr>
          <a:xfrm>
            <a:off x="5869281" y="872662"/>
            <a:ext cx="1786404" cy="369332"/>
          </a:xfrm>
          <a:prstGeom prst="rect">
            <a:avLst/>
          </a:prstGeom>
        </p:spPr>
        <p:txBody>
          <a:bodyPr wrap="none">
            <a:spAutoFit/>
          </a:bodyPr>
          <a:lstStyle/>
          <a:p>
            <a:pPr defTabSz="914400">
              <a:defRPr/>
            </a:pPr>
            <a:r>
              <a:rPr lang="en-US" b="1" dirty="0" smtClean="0">
                <a:solidFill>
                  <a:srgbClr val="215968"/>
                </a:solidFill>
              </a:rPr>
              <a:t>COMMUTE TIME</a:t>
            </a:r>
            <a:endParaRPr lang="en-US" b="1" dirty="0">
              <a:solidFill>
                <a:srgbClr val="215968"/>
              </a:solidFill>
            </a:endParaRPr>
          </a:p>
        </p:txBody>
      </p:sp>
      <p:sp>
        <p:nvSpPr>
          <p:cNvPr id="19" name="Rectangle 18"/>
          <p:cNvSpPr/>
          <p:nvPr/>
        </p:nvSpPr>
        <p:spPr>
          <a:xfrm>
            <a:off x="1" y="4425498"/>
            <a:ext cx="9143999" cy="15181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US" sz="2000" dirty="0" smtClean="0"/>
              <a:t>The largest share of respondents (35%) </a:t>
            </a:r>
            <a:r>
              <a:rPr lang="en-US" sz="2000" dirty="0"/>
              <a:t>spent more than 10 hours a week on campus, 74% had a commute time of 30  minutes or less (includes 14% </a:t>
            </a:r>
            <a:r>
              <a:rPr lang="en-US" sz="2000" dirty="0" smtClean="0"/>
              <a:t>on-campus </a:t>
            </a:r>
            <a:r>
              <a:rPr lang="en-US" sz="2000" dirty="0"/>
              <a:t>students</a:t>
            </a:r>
            <a:r>
              <a:rPr lang="en-US" sz="2000" dirty="0" smtClean="0"/>
              <a:t>)</a:t>
            </a:r>
            <a:endParaRPr lang="en-US" dirty="0" smtClean="0"/>
          </a:p>
        </p:txBody>
      </p:sp>
    </p:spTree>
    <p:extLst>
      <p:ext uri="{BB962C8B-B14F-4D97-AF65-F5344CB8AC3E}">
        <p14:creationId xmlns:p14="http://schemas.microsoft.com/office/powerpoint/2010/main" val="3919843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15968"/>
                </a:solidFill>
                <a:latin typeface="Arial" charset="0"/>
                <a:ea typeface="ＭＳ Ｐゴシック"/>
                <a:cs typeface="ＭＳ Ｐゴシック"/>
              </a:rPr>
              <a:t>Respondent Profile: Students</a:t>
            </a:r>
            <a:br>
              <a:rPr lang="en-US" dirty="0">
                <a:solidFill>
                  <a:srgbClr val="215968"/>
                </a:solidFill>
                <a:latin typeface="Arial" charset="0"/>
                <a:ea typeface="ＭＳ Ｐゴシック"/>
                <a:cs typeface="ＭＳ Ｐゴシック"/>
              </a:rPr>
            </a:br>
            <a:endParaRPr lang="en-US" dirty="0"/>
          </a:p>
        </p:txBody>
      </p:sp>
      <p:sp>
        <p:nvSpPr>
          <p:cNvPr id="5" name="Rectangle 4"/>
          <p:cNvSpPr/>
          <p:nvPr/>
        </p:nvSpPr>
        <p:spPr>
          <a:xfrm>
            <a:off x="0" y="4838700"/>
            <a:ext cx="9144000" cy="1104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buFont typeface="Arial" pitchFamily="34" charset="0"/>
              <a:buChar char="•"/>
            </a:pPr>
            <a:endParaRPr lang="en-US" dirty="0" smtClean="0">
              <a:solidFill>
                <a:schemeClr val="bg1"/>
              </a:solidFill>
            </a:endParaRPr>
          </a:p>
          <a:p>
            <a:pPr>
              <a:spcBef>
                <a:spcPts val="1200"/>
              </a:spcBef>
            </a:pPr>
            <a:r>
              <a:rPr lang="en-US" sz="2000" dirty="0" smtClean="0"/>
              <a:t>Most students identify as being Democrats or have no political affiliation.  In terms of religious affiliation, most are Christians followed by agnostics and atheists.</a:t>
            </a:r>
          </a:p>
          <a:p>
            <a:endParaRPr lang="en-US" sz="2000" dirty="0" smtClean="0"/>
          </a:p>
          <a:p>
            <a:endParaRPr lang="en-US" dirty="0" smtClean="0"/>
          </a:p>
        </p:txBody>
      </p:sp>
      <p:sp>
        <p:nvSpPr>
          <p:cNvPr id="3" name="Rectangle 2"/>
          <p:cNvSpPr/>
          <p:nvPr/>
        </p:nvSpPr>
        <p:spPr>
          <a:xfrm>
            <a:off x="5119099" y="4479294"/>
            <a:ext cx="3122195" cy="261610"/>
          </a:xfrm>
          <a:prstGeom prst="rect">
            <a:avLst/>
          </a:prstGeom>
        </p:spPr>
        <p:txBody>
          <a:bodyPr wrap="square">
            <a:spAutoFit/>
          </a:bodyPr>
          <a:lstStyle/>
          <a:p>
            <a:r>
              <a:rPr lang="en-US" sz="1100" dirty="0"/>
              <a:t>Other Religions: 401 Catholic, 120 None, 40 Sikh</a:t>
            </a:r>
          </a:p>
        </p:txBody>
      </p:sp>
      <p:sp>
        <p:nvSpPr>
          <p:cNvPr id="7" name="Rectangle 6"/>
          <p:cNvSpPr/>
          <p:nvPr/>
        </p:nvSpPr>
        <p:spPr>
          <a:xfrm>
            <a:off x="1498328" y="867437"/>
            <a:ext cx="2406766" cy="369332"/>
          </a:xfrm>
          <a:prstGeom prst="rect">
            <a:avLst/>
          </a:prstGeom>
        </p:spPr>
        <p:txBody>
          <a:bodyPr wrap="none">
            <a:spAutoFit/>
          </a:bodyPr>
          <a:lstStyle/>
          <a:p>
            <a:r>
              <a:rPr lang="en-US" b="1" dirty="0" smtClean="0">
                <a:solidFill>
                  <a:srgbClr val="215968"/>
                </a:solidFill>
              </a:rPr>
              <a:t>POLITICAL AFFILIATION</a:t>
            </a:r>
            <a:endParaRPr lang="en-US" dirty="0"/>
          </a:p>
        </p:txBody>
      </p:sp>
      <p:sp>
        <p:nvSpPr>
          <p:cNvPr id="8" name="Rectangle 7"/>
          <p:cNvSpPr/>
          <p:nvPr/>
        </p:nvSpPr>
        <p:spPr>
          <a:xfrm>
            <a:off x="5729706" y="867437"/>
            <a:ext cx="2511588" cy="369332"/>
          </a:xfrm>
          <a:prstGeom prst="rect">
            <a:avLst/>
          </a:prstGeom>
        </p:spPr>
        <p:txBody>
          <a:bodyPr wrap="none">
            <a:spAutoFit/>
          </a:bodyPr>
          <a:lstStyle/>
          <a:p>
            <a:r>
              <a:rPr lang="en-US" b="1" dirty="0" smtClean="0">
                <a:solidFill>
                  <a:srgbClr val="215968"/>
                </a:solidFill>
              </a:rPr>
              <a:t>RELIGIOUS AFFILIATION</a:t>
            </a:r>
            <a:endParaRPr lang="en-US" dirty="0"/>
          </a:p>
        </p:txBody>
      </p:sp>
      <p:pic>
        <p:nvPicPr>
          <p:cNvPr id="6" name="Picture 5"/>
          <p:cNvPicPr>
            <a:picLocks noChangeAspect="1"/>
          </p:cNvPicPr>
          <p:nvPr/>
        </p:nvPicPr>
        <p:blipFill>
          <a:blip r:embed="rId3"/>
          <a:stretch>
            <a:fillRect/>
          </a:stretch>
        </p:blipFill>
        <p:spPr>
          <a:xfrm>
            <a:off x="4764506" y="1188645"/>
            <a:ext cx="4034079" cy="3613980"/>
          </a:xfrm>
          <a:prstGeom prst="rect">
            <a:avLst/>
          </a:prstGeom>
        </p:spPr>
      </p:pic>
      <p:pic>
        <p:nvPicPr>
          <p:cNvPr id="9" name="Picture 8"/>
          <p:cNvPicPr>
            <a:picLocks noChangeAspect="1"/>
          </p:cNvPicPr>
          <p:nvPr/>
        </p:nvPicPr>
        <p:blipFill>
          <a:blip r:embed="rId4"/>
          <a:stretch>
            <a:fillRect/>
          </a:stretch>
        </p:blipFill>
        <p:spPr>
          <a:xfrm>
            <a:off x="564343" y="1188821"/>
            <a:ext cx="4034079" cy="3613980"/>
          </a:xfrm>
          <a:prstGeom prst="rect">
            <a:avLst/>
          </a:prstGeom>
        </p:spPr>
      </p:pic>
    </p:spTree>
    <p:extLst>
      <p:ext uri="{BB962C8B-B14F-4D97-AF65-F5344CB8AC3E}">
        <p14:creationId xmlns:p14="http://schemas.microsoft.com/office/powerpoint/2010/main" val="1714352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43708"/>
            <a:ext cx="8229600" cy="85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215968"/>
                </a:solidFill>
                <a:latin typeface="Arial" charset="0"/>
                <a:ea typeface="ＭＳ Ｐゴシック"/>
                <a:cs typeface="ＭＳ Ｐゴシック"/>
              </a:rPr>
              <a:t/>
            </a:r>
            <a:br>
              <a:rPr lang="en-US" sz="3600" b="1" dirty="0" smtClean="0">
                <a:solidFill>
                  <a:srgbClr val="215968"/>
                </a:solidFill>
                <a:latin typeface="Arial" charset="0"/>
                <a:ea typeface="ＭＳ Ｐゴシック"/>
                <a:cs typeface="ＭＳ Ｐゴシック"/>
              </a:rPr>
            </a:br>
            <a:r>
              <a:rPr lang="en-US" sz="3600" b="1" dirty="0" smtClean="0">
                <a:solidFill>
                  <a:srgbClr val="215968"/>
                </a:solidFill>
                <a:latin typeface="Arial" charset="0"/>
                <a:ea typeface="ＭＳ Ｐゴシック"/>
                <a:cs typeface="ＭＳ Ｐゴシック"/>
              </a:rPr>
              <a:t>Respondent Profile: Employees</a:t>
            </a:r>
            <a:br>
              <a:rPr lang="en-US" sz="3600" b="1" dirty="0" smtClean="0">
                <a:solidFill>
                  <a:srgbClr val="215968"/>
                </a:solidFill>
                <a:latin typeface="Arial" charset="0"/>
                <a:ea typeface="ＭＳ Ｐゴシック"/>
                <a:cs typeface="ＭＳ Ｐゴシック"/>
              </a:rPr>
            </a:br>
            <a:endParaRPr lang="en-US" sz="3600" b="1" dirty="0"/>
          </a:p>
        </p:txBody>
      </p:sp>
      <p:sp>
        <p:nvSpPr>
          <p:cNvPr id="5" name="Rectangle 3"/>
          <p:cNvSpPr txBox="1">
            <a:spLocks/>
          </p:cNvSpPr>
          <p:nvPr/>
        </p:nvSpPr>
        <p:spPr>
          <a:xfrm>
            <a:off x="457200" y="1093975"/>
            <a:ext cx="8068733" cy="4577675"/>
          </a:xfrm>
          <a:prstGeom prst="rect">
            <a:avLst/>
          </a:prstGeom>
          <a:solidFill>
            <a:schemeClr val="bg1"/>
          </a:solidFill>
          <a:ln w="31750">
            <a:solidFill>
              <a:schemeClr val="accent5">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solidFill>
                <a:srgbClr val="215968"/>
              </a:solidFill>
            </a:endParaRPr>
          </a:p>
        </p:txBody>
      </p:sp>
      <p:sp>
        <p:nvSpPr>
          <p:cNvPr id="3" name="TextBox 2"/>
          <p:cNvSpPr txBox="1"/>
          <p:nvPr/>
        </p:nvSpPr>
        <p:spPr>
          <a:xfrm>
            <a:off x="635000" y="1315264"/>
            <a:ext cx="7916680" cy="3600986"/>
          </a:xfrm>
          <a:prstGeom prst="rect">
            <a:avLst/>
          </a:prstGeom>
          <a:noFill/>
        </p:spPr>
        <p:txBody>
          <a:bodyPr wrap="square" rtlCol="0">
            <a:spAutoFit/>
          </a:bodyPr>
          <a:lstStyle/>
          <a:p>
            <a:r>
              <a:rPr lang="en-US" sz="2000" b="1" dirty="0">
                <a:solidFill>
                  <a:srgbClr val="215968"/>
                </a:solidFill>
                <a:latin typeface="Arial"/>
                <a:cs typeface="Arial"/>
              </a:rPr>
              <a:t>Gender</a:t>
            </a:r>
          </a:p>
          <a:p>
            <a:r>
              <a:rPr lang="en-US" sz="1600" dirty="0">
                <a:solidFill>
                  <a:srgbClr val="215968"/>
                </a:solidFill>
                <a:latin typeface="Arial"/>
                <a:cs typeface="Arial"/>
              </a:rPr>
              <a:t>63%  F</a:t>
            </a:r>
            <a:r>
              <a:rPr lang="en-US" sz="1600" dirty="0" smtClean="0">
                <a:solidFill>
                  <a:srgbClr val="215968"/>
                </a:solidFill>
                <a:latin typeface="Arial"/>
                <a:cs typeface="Arial"/>
              </a:rPr>
              <a:t>emale</a:t>
            </a:r>
            <a:r>
              <a:rPr lang="en-US" sz="1600" dirty="0">
                <a:solidFill>
                  <a:srgbClr val="215968"/>
                </a:solidFill>
                <a:latin typeface="Arial"/>
                <a:cs typeface="Arial"/>
              </a:rPr>
              <a:t>, 35% </a:t>
            </a:r>
            <a:r>
              <a:rPr lang="en-US" sz="1600" dirty="0" smtClean="0">
                <a:solidFill>
                  <a:srgbClr val="215968"/>
                </a:solidFill>
                <a:latin typeface="Arial"/>
                <a:cs typeface="Arial"/>
              </a:rPr>
              <a:t>Male, 2% </a:t>
            </a:r>
            <a:r>
              <a:rPr lang="en-US" sz="1600" dirty="0">
                <a:solidFill>
                  <a:srgbClr val="215968"/>
                </a:solidFill>
                <a:latin typeface="Arial"/>
                <a:cs typeface="Arial"/>
              </a:rPr>
              <a:t>were </a:t>
            </a:r>
            <a:r>
              <a:rPr lang="en-US" sz="1600" dirty="0" err="1" smtClean="0">
                <a:solidFill>
                  <a:srgbClr val="215968"/>
                </a:solidFill>
                <a:latin typeface="Arial"/>
                <a:cs typeface="Arial"/>
              </a:rPr>
              <a:t>Genderqueer</a:t>
            </a:r>
            <a:r>
              <a:rPr lang="en-US" sz="1600" dirty="0" smtClean="0">
                <a:solidFill>
                  <a:srgbClr val="215968"/>
                </a:solidFill>
                <a:latin typeface="Arial"/>
                <a:cs typeface="Arial"/>
              </a:rPr>
              <a:t>, </a:t>
            </a:r>
            <a:r>
              <a:rPr lang="en-US" sz="1600" dirty="0" err="1" smtClean="0">
                <a:solidFill>
                  <a:srgbClr val="215968"/>
                </a:solidFill>
                <a:latin typeface="Arial"/>
                <a:cs typeface="Arial"/>
              </a:rPr>
              <a:t>Transman</a:t>
            </a:r>
            <a:r>
              <a:rPr lang="en-US" sz="1600" dirty="0" smtClean="0">
                <a:solidFill>
                  <a:srgbClr val="215968"/>
                </a:solidFill>
                <a:latin typeface="Arial"/>
                <a:cs typeface="Arial"/>
              </a:rPr>
              <a:t>, </a:t>
            </a:r>
            <a:r>
              <a:rPr lang="en-US" sz="1600" dirty="0">
                <a:solidFill>
                  <a:srgbClr val="215968"/>
                </a:solidFill>
                <a:latin typeface="Arial"/>
                <a:cs typeface="Arial"/>
              </a:rPr>
              <a:t>Intersex </a:t>
            </a:r>
            <a:r>
              <a:rPr lang="en-US" sz="1600" dirty="0" smtClean="0">
                <a:solidFill>
                  <a:srgbClr val="215968"/>
                </a:solidFill>
                <a:latin typeface="Arial"/>
                <a:cs typeface="Arial"/>
              </a:rPr>
              <a:t>and Other</a:t>
            </a:r>
            <a:endParaRPr lang="en-US" sz="1600" dirty="0">
              <a:solidFill>
                <a:srgbClr val="215968"/>
              </a:solidFill>
              <a:latin typeface="Arial"/>
              <a:cs typeface="Arial"/>
            </a:endParaRPr>
          </a:p>
          <a:p>
            <a:endParaRPr lang="en-US" sz="2000" b="1" dirty="0" smtClean="0">
              <a:solidFill>
                <a:srgbClr val="215968"/>
              </a:solidFill>
              <a:latin typeface="Arial"/>
              <a:cs typeface="Arial"/>
            </a:endParaRPr>
          </a:p>
          <a:p>
            <a:r>
              <a:rPr lang="en-US" sz="2000" b="1" dirty="0" smtClean="0">
                <a:solidFill>
                  <a:srgbClr val="215968"/>
                </a:solidFill>
                <a:latin typeface="Arial"/>
                <a:cs typeface="Arial"/>
              </a:rPr>
              <a:t>Age</a:t>
            </a:r>
            <a:endParaRPr lang="en-US" sz="2000" b="1" dirty="0">
              <a:solidFill>
                <a:srgbClr val="215968"/>
              </a:solidFill>
              <a:latin typeface="Arial"/>
              <a:cs typeface="Arial"/>
            </a:endParaRPr>
          </a:p>
          <a:p>
            <a:r>
              <a:rPr lang="en-US" sz="1600" dirty="0">
                <a:solidFill>
                  <a:srgbClr val="215968"/>
                </a:solidFill>
                <a:latin typeface="Arial"/>
                <a:cs typeface="Arial"/>
              </a:rPr>
              <a:t>Average age was </a:t>
            </a:r>
            <a:r>
              <a:rPr lang="en-US" sz="1600" dirty="0" smtClean="0">
                <a:solidFill>
                  <a:srgbClr val="215968"/>
                </a:solidFill>
                <a:latin typeface="Arial"/>
                <a:cs typeface="Arial"/>
              </a:rPr>
              <a:t>47. </a:t>
            </a:r>
            <a:r>
              <a:rPr lang="en-US" sz="1600" dirty="0">
                <a:solidFill>
                  <a:srgbClr val="215968"/>
                </a:solidFill>
                <a:latin typeface="Arial"/>
                <a:cs typeface="Arial"/>
              </a:rPr>
              <a:t> </a:t>
            </a:r>
            <a:r>
              <a:rPr lang="en-US" sz="1600" dirty="0" smtClean="0">
                <a:solidFill>
                  <a:srgbClr val="215968"/>
                </a:solidFill>
                <a:latin typeface="Arial"/>
                <a:cs typeface="Arial"/>
              </a:rPr>
              <a:t>  20</a:t>
            </a:r>
            <a:r>
              <a:rPr lang="en-US" sz="1600" dirty="0">
                <a:solidFill>
                  <a:srgbClr val="215968"/>
                </a:solidFill>
                <a:latin typeface="Arial"/>
                <a:cs typeface="Arial"/>
              </a:rPr>
              <a:t>% </a:t>
            </a:r>
            <a:r>
              <a:rPr lang="en-US" sz="1600" dirty="0" smtClean="0">
                <a:solidFill>
                  <a:srgbClr val="215968"/>
                </a:solidFill>
                <a:latin typeface="Arial"/>
                <a:cs typeface="Arial"/>
              </a:rPr>
              <a:t>were </a:t>
            </a:r>
            <a:r>
              <a:rPr lang="en-US" sz="1600" dirty="0">
                <a:solidFill>
                  <a:srgbClr val="215968"/>
                </a:solidFill>
                <a:latin typeface="Arial"/>
                <a:cs typeface="Arial"/>
              </a:rPr>
              <a:t>over the age of </a:t>
            </a:r>
            <a:r>
              <a:rPr lang="en-US" sz="1600" dirty="0" smtClean="0">
                <a:solidFill>
                  <a:srgbClr val="215968"/>
                </a:solidFill>
                <a:latin typeface="Arial"/>
                <a:cs typeface="Arial"/>
              </a:rPr>
              <a:t>60</a:t>
            </a:r>
            <a:endParaRPr lang="en-US" sz="1600" dirty="0">
              <a:solidFill>
                <a:srgbClr val="215968"/>
              </a:solidFill>
              <a:latin typeface="Arial"/>
              <a:cs typeface="Arial"/>
            </a:endParaRPr>
          </a:p>
          <a:p>
            <a:endParaRPr lang="en-US" sz="1600" dirty="0">
              <a:solidFill>
                <a:srgbClr val="215968"/>
              </a:solidFill>
              <a:latin typeface="Arial"/>
              <a:cs typeface="Arial"/>
            </a:endParaRPr>
          </a:p>
          <a:p>
            <a:r>
              <a:rPr lang="en-US" sz="2000" b="1" dirty="0">
                <a:solidFill>
                  <a:srgbClr val="215968"/>
                </a:solidFill>
                <a:latin typeface="Arial"/>
                <a:cs typeface="Arial"/>
              </a:rPr>
              <a:t>Disability</a:t>
            </a:r>
          </a:p>
          <a:p>
            <a:r>
              <a:rPr lang="en-US" sz="1600" dirty="0">
                <a:solidFill>
                  <a:srgbClr val="215968"/>
                </a:solidFill>
                <a:latin typeface="Arial"/>
                <a:cs typeface="Arial"/>
              </a:rPr>
              <a:t>9% </a:t>
            </a:r>
            <a:r>
              <a:rPr lang="en-US" sz="1600" dirty="0" smtClean="0">
                <a:solidFill>
                  <a:srgbClr val="215968"/>
                </a:solidFill>
                <a:latin typeface="Arial"/>
                <a:cs typeface="Arial"/>
              </a:rPr>
              <a:t>indicated </a:t>
            </a:r>
            <a:r>
              <a:rPr lang="en-US" sz="1600" dirty="0">
                <a:solidFill>
                  <a:srgbClr val="215968"/>
                </a:solidFill>
                <a:latin typeface="Arial"/>
                <a:cs typeface="Arial"/>
              </a:rPr>
              <a:t>having a </a:t>
            </a:r>
            <a:r>
              <a:rPr lang="en-US" sz="1600" dirty="0" smtClean="0">
                <a:solidFill>
                  <a:srgbClr val="215968"/>
                </a:solidFill>
                <a:latin typeface="Arial"/>
                <a:cs typeface="Arial"/>
              </a:rPr>
              <a:t>disability</a:t>
            </a:r>
            <a:endParaRPr lang="en-US" sz="1600" dirty="0">
              <a:solidFill>
                <a:srgbClr val="215968"/>
              </a:solidFill>
              <a:latin typeface="Arial"/>
              <a:cs typeface="Arial"/>
            </a:endParaRPr>
          </a:p>
          <a:p>
            <a:endParaRPr lang="en-US" sz="1600" b="1" dirty="0">
              <a:solidFill>
                <a:srgbClr val="215968"/>
              </a:solidFill>
              <a:latin typeface="Arial"/>
              <a:cs typeface="Arial"/>
            </a:endParaRPr>
          </a:p>
          <a:p>
            <a:r>
              <a:rPr lang="en-US" sz="2000" b="1" dirty="0">
                <a:solidFill>
                  <a:srgbClr val="215968"/>
                </a:solidFill>
                <a:latin typeface="Arial"/>
                <a:cs typeface="Arial"/>
              </a:rPr>
              <a:t>Ethnicity</a:t>
            </a:r>
            <a:r>
              <a:rPr lang="en-US" sz="2000" dirty="0">
                <a:latin typeface="Arial"/>
                <a:cs typeface="Arial"/>
              </a:rPr>
              <a:t/>
            </a:r>
            <a:br>
              <a:rPr lang="en-US" sz="2000" dirty="0">
                <a:latin typeface="Arial"/>
                <a:cs typeface="Arial"/>
              </a:rPr>
            </a:br>
            <a:r>
              <a:rPr lang="en-US" sz="1600" dirty="0" smtClean="0">
                <a:solidFill>
                  <a:srgbClr val="215968"/>
                </a:solidFill>
                <a:latin typeface="Arial"/>
                <a:cs typeface="Arial"/>
              </a:rPr>
              <a:t>Most were White </a:t>
            </a:r>
            <a:r>
              <a:rPr lang="en-US" sz="1600" dirty="0">
                <a:solidFill>
                  <a:srgbClr val="215968"/>
                </a:solidFill>
                <a:latin typeface="Arial"/>
                <a:cs typeface="Arial"/>
              </a:rPr>
              <a:t>(44%), followed  by Asians (18%) , and Hispanic/Latino (16%), Two or more races (7%), African American (5%), Pacific Islander (1%), and Other (5%)</a:t>
            </a:r>
            <a:r>
              <a:rPr lang="en-US" sz="1600" dirty="0">
                <a:solidFill>
                  <a:srgbClr val="215968"/>
                </a:solidFill>
              </a:rPr>
              <a:t/>
            </a:r>
            <a:br>
              <a:rPr lang="en-US" sz="1600" dirty="0">
                <a:solidFill>
                  <a:srgbClr val="215968"/>
                </a:solidFill>
              </a:rPr>
            </a:br>
            <a:endParaRPr lang="en-US" sz="1600" dirty="0">
              <a:solidFill>
                <a:srgbClr val="215968"/>
              </a:solidFill>
            </a:endParaRPr>
          </a:p>
        </p:txBody>
      </p:sp>
    </p:spTree>
    <p:extLst>
      <p:ext uri="{BB962C8B-B14F-4D97-AF65-F5344CB8AC3E}">
        <p14:creationId xmlns:p14="http://schemas.microsoft.com/office/powerpoint/2010/main" val="370574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7431</TotalTime>
  <Words>1785</Words>
  <Application>Microsoft Office PowerPoint</Application>
  <PresentationFormat>Custom</PresentationFormat>
  <Paragraphs>265</Paragraphs>
  <Slides>39</Slides>
  <Notes>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 Respondent Profile: Students </vt:lpstr>
      <vt:lpstr> Respondent Profile: Students </vt:lpstr>
      <vt:lpstr>PowerPoint Presentation</vt:lpstr>
      <vt:lpstr>Respondent Profile: Students </vt:lpstr>
      <vt:lpstr>PowerPoint Presentation</vt:lpstr>
      <vt:lpstr> Respondent Profile: Employees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 Jose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Kim</dc:creator>
  <cp:lastModifiedBy>John C Briggs</cp:lastModifiedBy>
  <cp:revision>207</cp:revision>
  <cp:lastPrinted>2015-11-10T21:05:03Z</cp:lastPrinted>
  <dcterms:created xsi:type="dcterms:W3CDTF">2014-04-18T16:56:49Z</dcterms:created>
  <dcterms:modified xsi:type="dcterms:W3CDTF">2016-01-25T18:11:40Z</dcterms:modified>
</cp:coreProperties>
</file>